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5"/>
  </p:notesMasterIdLst>
  <p:handoutMasterIdLst>
    <p:handoutMasterId r:id="rId46"/>
  </p:handoutMasterIdLst>
  <p:sldIdLst>
    <p:sldId id="272" r:id="rId2"/>
    <p:sldId id="273" r:id="rId3"/>
    <p:sldId id="256" r:id="rId4"/>
    <p:sldId id="261" r:id="rId5"/>
    <p:sldId id="262" r:id="rId6"/>
    <p:sldId id="257" r:id="rId7"/>
    <p:sldId id="258" r:id="rId8"/>
    <p:sldId id="260" r:id="rId9"/>
    <p:sldId id="263" r:id="rId10"/>
    <p:sldId id="264" r:id="rId11"/>
    <p:sldId id="267" r:id="rId12"/>
    <p:sldId id="268" r:id="rId13"/>
    <p:sldId id="265" r:id="rId14"/>
    <p:sldId id="266" r:id="rId15"/>
    <p:sldId id="269" r:id="rId16"/>
    <p:sldId id="270" r:id="rId17"/>
    <p:sldId id="274" r:id="rId18"/>
    <p:sldId id="277" r:id="rId19"/>
    <p:sldId id="278" r:id="rId20"/>
    <p:sldId id="276" r:id="rId21"/>
    <p:sldId id="279" r:id="rId22"/>
    <p:sldId id="283" r:id="rId23"/>
    <p:sldId id="284" r:id="rId24"/>
    <p:sldId id="291" r:id="rId25"/>
    <p:sldId id="288" r:id="rId26"/>
    <p:sldId id="280" r:id="rId27"/>
    <p:sldId id="281" r:id="rId28"/>
    <p:sldId id="282" r:id="rId29"/>
    <p:sldId id="285" r:id="rId30"/>
    <p:sldId id="292" r:id="rId31"/>
    <p:sldId id="287" r:id="rId32"/>
    <p:sldId id="298" r:id="rId33"/>
    <p:sldId id="299" r:id="rId34"/>
    <p:sldId id="301" r:id="rId35"/>
    <p:sldId id="286" r:id="rId36"/>
    <p:sldId id="300" r:id="rId37"/>
    <p:sldId id="275" r:id="rId38"/>
    <p:sldId id="296" r:id="rId39"/>
    <p:sldId id="297" r:id="rId40"/>
    <p:sldId id="294" r:id="rId41"/>
    <p:sldId id="295" r:id="rId42"/>
    <p:sldId id="293" r:id="rId43"/>
    <p:sldId id="259" r:id="rId4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1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dirty="0"/>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B934232-ACF0-48BB-A9D0-DF87B195891B}" type="datetimeFigureOut">
              <a:rPr lang="es-ES" smtClean="0"/>
              <a:t>01/07/2024</a:t>
            </a:fld>
            <a:endParaRPr lang="es-ES" dirty="0"/>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dirty="0"/>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7E22ADA-800D-44E1-B69B-19C81479AC2C}" type="slidenum">
              <a:rPr lang="es-ES" smtClean="0"/>
              <a:t>‹Nº›</a:t>
            </a:fld>
            <a:endParaRPr lang="es-ES" dirty="0"/>
          </a:p>
        </p:txBody>
      </p:sp>
    </p:spTree>
    <p:extLst>
      <p:ext uri="{BB962C8B-B14F-4D97-AF65-F5344CB8AC3E}">
        <p14:creationId xmlns:p14="http://schemas.microsoft.com/office/powerpoint/2010/main" val="2528383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48375C-775C-470F-BB6C-29664F1C03AE}" type="datetimeFigureOut">
              <a:rPr lang="es-ES" smtClean="0"/>
              <a:t>01/07/2024</a:t>
            </a:fld>
            <a:endParaRPr lang="es-ES" dirty="0"/>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S"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FDB54B-9940-4AA0-90E4-0ACAA0980256}" type="slidenum">
              <a:rPr lang="es-ES" smtClean="0"/>
              <a:t>‹Nº›</a:t>
            </a:fld>
            <a:endParaRPr lang="es-ES" dirty="0"/>
          </a:p>
        </p:txBody>
      </p:sp>
    </p:spTree>
    <p:extLst>
      <p:ext uri="{BB962C8B-B14F-4D97-AF65-F5344CB8AC3E}">
        <p14:creationId xmlns:p14="http://schemas.microsoft.com/office/powerpoint/2010/main" val="11694363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1</a:t>
            </a:fld>
            <a:endParaRPr lang="es-ES" dirty="0"/>
          </a:p>
        </p:txBody>
      </p:sp>
    </p:spTree>
    <p:extLst>
      <p:ext uri="{BB962C8B-B14F-4D97-AF65-F5344CB8AC3E}">
        <p14:creationId xmlns:p14="http://schemas.microsoft.com/office/powerpoint/2010/main" val="34158252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10</a:t>
            </a:fld>
            <a:endParaRPr lang="es-ES" dirty="0"/>
          </a:p>
        </p:txBody>
      </p:sp>
    </p:spTree>
    <p:extLst>
      <p:ext uri="{BB962C8B-B14F-4D97-AF65-F5344CB8AC3E}">
        <p14:creationId xmlns:p14="http://schemas.microsoft.com/office/powerpoint/2010/main" val="931147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11</a:t>
            </a:fld>
            <a:endParaRPr lang="es-ES" dirty="0"/>
          </a:p>
        </p:txBody>
      </p:sp>
    </p:spTree>
    <p:extLst>
      <p:ext uri="{BB962C8B-B14F-4D97-AF65-F5344CB8AC3E}">
        <p14:creationId xmlns:p14="http://schemas.microsoft.com/office/powerpoint/2010/main" val="945778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12</a:t>
            </a:fld>
            <a:endParaRPr lang="es-ES" dirty="0"/>
          </a:p>
        </p:txBody>
      </p:sp>
    </p:spTree>
    <p:extLst>
      <p:ext uri="{BB962C8B-B14F-4D97-AF65-F5344CB8AC3E}">
        <p14:creationId xmlns:p14="http://schemas.microsoft.com/office/powerpoint/2010/main" val="1337277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13</a:t>
            </a:fld>
            <a:endParaRPr lang="es-ES" dirty="0"/>
          </a:p>
        </p:txBody>
      </p:sp>
    </p:spTree>
    <p:extLst>
      <p:ext uri="{BB962C8B-B14F-4D97-AF65-F5344CB8AC3E}">
        <p14:creationId xmlns:p14="http://schemas.microsoft.com/office/powerpoint/2010/main" val="11517202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14</a:t>
            </a:fld>
            <a:endParaRPr lang="es-ES" dirty="0"/>
          </a:p>
        </p:txBody>
      </p:sp>
    </p:spTree>
    <p:extLst>
      <p:ext uri="{BB962C8B-B14F-4D97-AF65-F5344CB8AC3E}">
        <p14:creationId xmlns:p14="http://schemas.microsoft.com/office/powerpoint/2010/main" val="1854900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15</a:t>
            </a:fld>
            <a:endParaRPr lang="es-ES" dirty="0"/>
          </a:p>
        </p:txBody>
      </p:sp>
    </p:spTree>
    <p:extLst>
      <p:ext uri="{BB962C8B-B14F-4D97-AF65-F5344CB8AC3E}">
        <p14:creationId xmlns:p14="http://schemas.microsoft.com/office/powerpoint/2010/main" val="2481941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16</a:t>
            </a:fld>
            <a:endParaRPr lang="es-ES" dirty="0"/>
          </a:p>
        </p:txBody>
      </p:sp>
    </p:spTree>
    <p:extLst>
      <p:ext uri="{BB962C8B-B14F-4D97-AF65-F5344CB8AC3E}">
        <p14:creationId xmlns:p14="http://schemas.microsoft.com/office/powerpoint/2010/main" val="24497286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17</a:t>
            </a:fld>
            <a:endParaRPr lang="es-ES" dirty="0"/>
          </a:p>
        </p:txBody>
      </p:sp>
    </p:spTree>
    <p:extLst>
      <p:ext uri="{BB962C8B-B14F-4D97-AF65-F5344CB8AC3E}">
        <p14:creationId xmlns:p14="http://schemas.microsoft.com/office/powerpoint/2010/main" val="40261359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18</a:t>
            </a:fld>
            <a:endParaRPr lang="es-ES" dirty="0"/>
          </a:p>
        </p:txBody>
      </p:sp>
    </p:spTree>
    <p:extLst>
      <p:ext uri="{BB962C8B-B14F-4D97-AF65-F5344CB8AC3E}">
        <p14:creationId xmlns:p14="http://schemas.microsoft.com/office/powerpoint/2010/main" val="18081078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19</a:t>
            </a:fld>
            <a:endParaRPr lang="es-ES" dirty="0"/>
          </a:p>
        </p:txBody>
      </p:sp>
    </p:spTree>
    <p:extLst>
      <p:ext uri="{BB962C8B-B14F-4D97-AF65-F5344CB8AC3E}">
        <p14:creationId xmlns:p14="http://schemas.microsoft.com/office/powerpoint/2010/main" val="1832640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2</a:t>
            </a:fld>
            <a:endParaRPr lang="es-ES" dirty="0"/>
          </a:p>
        </p:txBody>
      </p:sp>
    </p:spTree>
    <p:extLst>
      <p:ext uri="{BB962C8B-B14F-4D97-AF65-F5344CB8AC3E}">
        <p14:creationId xmlns:p14="http://schemas.microsoft.com/office/powerpoint/2010/main" val="4301293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20</a:t>
            </a:fld>
            <a:endParaRPr lang="es-ES" dirty="0"/>
          </a:p>
        </p:txBody>
      </p:sp>
    </p:spTree>
    <p:extLst>
      <p:ext uri="{BB962C8B-B14F-4D97-AF65-F5344CB8AC3E}">
        <p14:creationId xmlns:p14="http://schemas.microsoft.com/office/powerpoint/2010/main" val="4232831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21</a:t>
            </a:fld>
            <a:endParaRPr lang="es-ES" dirty="0"/>
          </a:p>
        </p:txBody>
      </p:sp>
    </p:spTree>
    <p:extLst>
      <p:ext uri="{BB962C8B-B14F-4D97-AF65-F5344CB8AC3E}">
        <p14:creationId xmlns:p14="http://schemas.microsoft.com/office/powerpoint/2010/main" val="25644169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22</a:t>
            </a:fld>
            <a:endParaRPr lang="es-ES" dirty="0"/>
          </a:p>
        </p:txBody>
      </p:sp>
    </p:spTree>
    <p:extLst>
      <p:ext uri="{BB962C8B-B14F-4D97-AF65-F5344CB8AC3E}">
        <p14:creationId xmlns:p14="http://schemas.microsoft.com/office/powerpoint/2010/main" val="4050361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23</a:t>
            </a:fld>
            <a:endParaRPr lang="es-ES" dirty="0"/>
          </a:p>
        </p:txBody>
      </p:sp>
    </p:spTree>
    <p:extLst>
      <p:ext uri="{BB962C8B-B14F-4D97-AF65-F5344CB8AC3E}">
        <p14:creationId xmlns:p14="http://schemas.microsoft.com/office/powerpoint/2010/main" val="3487657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26</a:t>
            </a:fld>
            <a:endParaRPr lang="es-ES" dirty="0"/>
          </a:p>
        </p:txBody>
      </p:sp>
    </p:spTree>
    <p:extLst>
      <p:ext uri="{BB962C8B-B14F-4D97-AF65-F5344CB8AC3E}">
        <p14:creationId xmlns:p14="http://schemas.microsoft.com/office/powerpoint/2010/main" val="36024650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27</a:t>
            </a:fld>
            <a:endParaRPr lang="es-ES" dirty="0"/>
          </a:p>
        </p:txBody>
      </p:sp>
    </p:spTree>
    <p:extLst>
      <p:ext uri="{BB962C8B-B14F-4D97-AF65-F5344CB8AC3E}">
        <p14:creationId xmlns:p14="http://schemas.microsoft.com/office/powerpoint/2010/main" val="32808046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28</a:t>
            </a:fld>
            <a:endParaRPr lang="es-ES" dirty="0"/>
          </a:p>
        </p:txBody>
      </p:sp>
    </p:spTree>
    <p:extLst>
      <p:ext uri="{BB962C8B-B14F-4D97-AF65-F5344CB8AC3E}">
        <p14:creationId xmlns:p14="http://schemas.microsoft.com/office/powerpoint/2010/main" val="11945479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29</a:t>
            </a:fld>
            <a:endParaRPr lang="es-ES" dirty="0"/>
          </a:p>
        </p:txBody>
      </p:sp>
    </p:spTree>
    <p:extLst>
      <p:ext uri="{BB962C8B-B14F-4D97-AF65-F5344CB8AC3E}">
        <p14:creationId xmlns:p14="http://schemas.microsoft.com/office/powerpoint/2010/main" val="41671130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31</a:t>
            </a:fld>
            <a:endParaRPr lang="es-ES" dirty="0"/>
          </a:p>
        </p:txBody>
      </p:sp>
    </p:spTree>
    <p:extLst>
      <p:ext uri="{BB962C8B-B14F-4D97-AF65-F5344CB8AC3E}">
        <p14:creationId xmlns:p14="http://schemas.microsoft.com/office/powerpoint/2010/main" val="36857099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35</a:t>
            </a:fld>
            <a:endParaRPr lang="es-ES" dirty="0"/>
          </a:p>
        </p:txBody>
      </p:sp>
    </p:spTree>
    <p:extLst>
      <p:ext uri="{BB962C8B-B14F-4D97-AF65-F5344CB8AC3E}">
        <p14:creationId xmlns:p14="http://schemas.microsoft.com/office/powerpoint/2010/main" val="736179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3</a:t>
            </a:fld>
            <a:endParaRPr lang="es-ES" dirty="0"/>
          </a:p>
        </p:txBody>
      </p:sp>
    </p:spTree>
    <p:extLst>
      <p:ext uri="{BB962C8B-B14F-4D97-AF65-F5344CB8AC3E}">
        <p14:creationId xmlns:p14="http://schemas.microsoft.com/office/powerpoint/2010/main" val="27653863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37</a:t>
            </a:fld>
            <a:endParaRPr lang="es-ES" dirty="0"/>
          </a:p>
        </p:txBody>
      </p:sp>
    </p:spTree>
    <p:extLst>
      <p:ext uri="{BB962C8B-B14F-4D97-AF65-F5344CB8AC3E}">
        <p14:creationId xmlns:p14="http://schemas.microsoft.com/office/powerpoint/2010/main" val="17932947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43</a:t>
            </a:fld>
            <a:endParaRPr lang="es-ES" dirty="0"/>
          </a:p>
        </p:txBody>
      </p:sp>
    </p:spTree>
    <p:extLst>
      <p:ext uri="{BB962C8B-B14F-4D97-AF65-F5344CB8AC3E}">
        <p14:creationId xmlns:p14="http://schemas.microsoft.com/office/powerpoint/2010/main" val="1014152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4</a:t>
            </a:fld>
            <a:endParaRPr lang="es-ES" dirty="0"/>
          </a:p>
        </p:txBody>
      </p:sp>
    </p:spTree>
    <p:extLst>
      <p:ext uri="{BB962C8B-B14F-4D97-AF65-F5344CB8AC3E}">
        <p14:creationId xmlns:p14="http://schemas.microsoft.com/office/powerpoint/2010/main" val="2701563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5</a:t>
            </a:fld>
            <a:endParaRPr lang="es-ES" dirty="0"/>
          </a:p>
        </p:txBody>
      </p:sp>
    </p:spTree>
    <p:extLst>
      <p:ext uri="{BB962C8B-B14F-4D97-AF65-F5344CB8AC3E}">
        <p14:creationId xmlns:p14="http://schemas.microsoft.com/office/powerpoint/2010/main" val="268546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6</a:t>
            </a:fld>
            <a:endParaRPr lang="es-ES" dirty="0"/>
          </a:p>
        </p:txBody>
      </p:sp>
    </p:spTree>
    <p:extLst>
      <p:ext uri="{BB962C8B-B14F-4D97-AF65-F5344CB8AC3E}">
        <p14:creationId xmlns:p14="http://schemas.microsoft.com/office/powerpoint/2010/main" val="386657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7</a:t>
            </a:fld>
            <a:endParaRPr lang="es-ES" dirty="0"/>
          </a:p>
        </p:txBody>
      </p:sp>
    </p:spTree>
    <p:extLst>
      <p:ext uri="{BB962C8B-B14F-4D97-AF65-F5344CB8AC3E}">
        <p14:creationId xmlns:p14="http://schemas.microsoft.com/office/powerpoint/2010/main" val="568164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8</a:t>
            </a:fld>
            <a:endParaRPr lang="es-ES" dirty="0"/>
          </a:p>
        </p:txBody>
      </p:sp>
    </p:spTree>
    <p:extLst>
      <p:ext uri="{BB962C8B-B14F-4D97-AF65-F5344CB8AC3E}">
        <p14:creationId xmlns:p14="http://schemas.microsoft.com/office/powerpoint/2010/main" val="1887060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B8FDB54B-9940-4AA0-90E4-0ACAA0980256}" type="slidenum">
              <a:rPr lang="es-ES" smtClean="0"/>
              <a:t>9</a:t>
            </a:fld>
            <a:endParaRPr lang="es-ES" dirty="0"/>
          </a:p>
        </p:txBody>
      </p:sp>
    </p:spTree>
    <p:extLst>
      <p:ext uri="{BB962C8B-B14F-4D97-AF65-F5344CB8AC3E}">
        <p14:creationId xmlns:p14="http://schemas.microsoft.com/office/powerpoint/2010/main" val="2118263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dirty="0"/>
              <a:t>Haga clic en el icono para agregar una imagen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s-ES"/>
              <a:t>Haga clic para modificar los estilos de texto del patrón</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s-ES"/>
              <a:t>Haga clic para modificar el estilo de título del patrón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s-ES"/>
              <a:t>Haga clic para modificar los estilos de texto del patrón</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s-ES"/>
              <a:t>Haga clic para modificar el estilo de título del patrón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dirty="0"/>
              <a:t>Haga clic en el icono para agregar una imagen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7/1/2024</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‹Nº›</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098D27-22A0-4DBC-B575-F5336F206EE1}"/>
              </a:ext>
            </a:extLst>
          </p:cNvPr>
          <p:cNvSpPr>
            <a:spLocks noGrp="1"/>
          </p:cNvSpPr>
          <p:nvPr>
            <p:ph type="title"/>
          </p:nvPr>
        </p:nvSpPr>
        <p:spPr>
          <a:xfrm>
            <a:off x="732338" y="1570878"/>
            <a:ext cx="6005347" cy="5137930"/>
          </a:xfrm>
        </p:spPr>
        <p:txBody>
          <a:bodyPr/>
          <a:lstStyle/>
          <a:p>
            <a:r>
              <a:rPr lang="es-AR" dirty="0"/>
              <a:t>EL JUICIO DE Apremio</a:t>
            </a:r>
            <a:br>
              <a:rPr lang="es-AR" dirty="0"/>
            </a:br>
            <a:r>
              <a:rPr lang="es-AR" dirty="0"/>
              <a:t/>
            </a:r>
            <a:br>
              <a:rPr lang="es-AR" dirty="0"/>
            </a:br>
            <a:r>
              <a:rPr lang="es-AR" sz="2000" dirty="0"/>
              <a:t>Dr. Hernán Alberto gonzález</a:t>
            </a:r>
          </a:p>
        </p:txBody>
      </p:sp>
      <p:sp>
        <p:nvSpPr>
          <p:cNvPr id="3" name="Marcador de contenido 2">
            <a:extLst>
              <a:ext uri="{FF2B5EF4-FFF2-40B4-BE49-F238E27FC236}">
                <a16:creationId xmlns:a16="http://schemas.microsoft.com/office/drawing/2014/main" id="{9D405765-570F-40CC-894D-D225CE761EFB}"/>
              </a:ext>
            </a:extLst>
          </p:cNvPr>
          <p:cNvSpPr>
            <a:spLocks noGrp="1"/>
          </p:cNvSpPr>
          <p:nvPr>
            <p:ph idx="1"/>
          </p:nvPr>
        </p:nvSpPr>
        <p:spPr>
          <a:xfrm>
            <a:off x="7844589" y="375385"/>
            <a:ext cx="5216893" cy="644892"/>
          </a:xfrm>
        </p:spPr>
        <p:txBody>
          <a:bodyPr>
            <a:normAutofit/>
          </a:bodyPr>
          <a:lstStyle/>
          <a:p>
            <a:pPr marL="0" indent="0">
              <a:buNone/>
            </a:pPr>
            <a:r>
              <a:rPr lang="es-AR" sz="1800" dirty="0"/>
              <a:t>MORENO, 5 DE JUNIO DE 2024 </a:t>
            </a:r>
          </a:p>
        </p:txBody>
      </p:sp>
    </p:spTree>
    <p:extLst>
      <p:ext uri="{BB962C8B-B14F-4D97-AF65-F5344CB8AC3E}">
        <p14:creationId xmlns:p14="http://schemas.microsoft.com/office/powerpoint/2010/main" val="29989444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C32D4D-6C2A-4926-A93D-92F901236335}"/>
              </a:ext>
            </a:extLst>
          </p:cNvPr>
          <p:cNvSpPr>
            <a:spLocks noGrp="1"/>
          </p:cNvSpPr>
          <p:nvPr>
            <p:ph type="title"/>
          </p:nvPr>
        </p:nvSpPr>
        <p:spPr>
          <a:xfrm>
            <a:off x="202132" y="91440"/>
            <a:ext cx="10289406" cy="688206"/>
          </a:xfrm>
        </p:spPr>
        <p:txBody>
          <a:bodyPr>
            <a:normAutofit/>
          </a:bodyPr>
          <a:lstStyle/>
          <a:p>
            <a:r>
              <a:rPr lang="es-AR" sz="2400" dirty="0"/>
              <a:t>notificaciones</a:t>
            </a:r>
          </a:p>
        </p:txBody>
      </p:sp>
      <p:sp>
        <p:nvSpPr>
          <p:cNvPr id="3" name="Marcador de texto 2">
            <a:extLst>
              <a:ext uri="{FF2B5EF4-FFF2-40B4-BE49-F238E27FC236}">
                <a16:creationId xmlns:a16="http://schemas.microsoft.com/office/drawing/2014/main" id="{1139632A-B952-44C7-9148-5D21FC75E0B1}"/>
              </a:ext>
            </a:extLst>
          </p:cNvPr>
          <p:cNvSpPr>
            <a:spLocks noGrp="1"/>
          </p:cNvSpPr>
          <p:nvPr>
            <p:ph type="body" idx="1"/>
          </p:nvPr>
        </p:nvSpPr>
        <p:spPr>
          <a:xfrm>
            <a:off x="202132" y="673768"/>
            <a:ext cx="11752446" cy="5924349"/>
          </a:xfrm>
        </p:spPr>
        <p:txBody>
          <a:bodyPr>
            <a:normAutofit fontScale="25000" lnSpcReduction="20000"/>
          </a:bodyPr>
          <a:lstStyle/>
          <a:p>
            <a:endParaRPr lang="es-AR" sz="3600" dirty="0"/>
          </a:p>
          <a:p>
            <a:pPr>
              <a:lnSpc>
                <a:spcPct val="120000"/>
              </a:lnSpc>
            </a:pPr>
            <a:r>
              <a:rPr lang="es-AR" sz="8000" dirty="0"/>
              <a:t>Según Ordenanza Fiscal art 44 a 48.</a:t>
            </a:r>
          </a:p>
          <a:p>
            <a:pPr>
              <a:lnSpc>
                <a:spcPct val="120000"/>
              </a:lnSpc>
            </a:pPr>
            <a:r>
              <a:rPr lang="es-AR" sz="8000" dirty="0"/>
              <a:t>Según  Ordenanza General  267/80 de procedimiento administrativo Art. 62 a 67.</a:t>
            </a:r>
            <a:endParaRPr lang="es-AR" sz="8000" dirty="0">
              <a:solidFill>
                <a:schemeClr val="tx1"/>
              </a:solidFill>
            </a:endParaRPr>
          </a:p>
          <a:p>
            <a:pPr>
              <a:lnSpc>
                <a:spcPct val="120000"/>
              </a:lnSpc>
            </a:pPr>
            <a:r>
              <a:rPr lang="es-AR" sz="9600" dirty="0">
                <a:solidFill>
                  <a:schemeClr val="tx1"/>
                </a:solidFill>
              </a:rPr>
              <a:t>INTIMACIONES</a:t>
            </a:r>
          </a:p>
          <a:p>
            <a:pPr>
              <a:lnSpc>
                <a:spcPct val="120000"/>
              </a:lnSpc>
            </a:pPr>
            <a:r>
              <a:rPr lang="es-ES" sz="8000" dirty="0">
                <a:solidFill>
                  <a:schemeClr val="bg1"/>
                </a:solidFill>
              </a:rPr>
              <a:t>Suspensión de Términos</a:t>
            </a:r>
          </a:p>
          <a:p>
            <a:pPr>
              <a:lnSpc>
                <a:spcPct val="120000"/>
              </a:lnSpc>
            </a:pPr>
            <a:r>
              <a:rPr lang="es-ES" sz="8000" dirty="0">
                <a:solidFill>
                  <a:schemeClr val="bg1"/>
                </a:solidFill>
              </a:rPr>
              <a:t>Ordenanza Fiscal</a:t>
            </a:r>
          </a:p>
          <a:p>
            <a:pPr>
              <a:lnSpc>
                <a:spcPct val="120000"/>
              </a:lnSpc>
            </a:pPr>
            <a:r>
              <a:rPr lang="es-ES" sz="8000" dirty="0">
                <a:solidFill>
                  <a:schemeClr val="bg1"/>
                </a:solidFill>
              </a:rPr>
              <a:t>Art 113°: Se suspende por un (1) año el curso de la prescripción de las acciones y poderes de la Municipalidad para exigir el pago intimado, desde la fecha de la notificación fehacientemente de la intimación administrativa de pago de gravámenes determinados cierta o presuntivamente. </a:t>
            </a:r>
            <a:endParaRPr lang="es-AR" sz="8000" dirty="0">
              <a:solidFill>
                <a:schemeClr val="bg1"/>
              </a:solidFill>
            </a:endParaRPr>
          </a:p>
          <a:p>
            <a:pPr>
              <a:lnSpc>
                <a:spcPct val="120000"/>
              </a:lnSpc>
            </a:pPr>
            <a:r>
              <a:rPr lang="es-ES" sz="8000" dirty="0">
                <a:solidFill>
                  <a:schemeClr val="bg1"/>
                </a:solidFill>
              </a:rPr>
              <a:t>CODIGO FISCAL, (norma complementaria art. 25 Ley 13406)</a:t>
            </a:r>
          </a:p>
          <a:p>
            <a:pPr>
              <a:lnSpc>
                <a:spcPct val="120000"/>
              </a:lnSpc>
            </a:pPr>
            <a:r>
              <a:rPr lang="es-ES" sz="8000" dirty="0">
                <a:solidFill>
                  <a:schemeClr val="bg1"/>
                </a:solidFill>
              </a:rPr>
              <a:t>ART. 161. Se suspenderá por un (1) año el curso de la prescripción de las acciones y poderes de la Autoridad de Aplicación en los supuestos que siguen:</a:t>
            </a:r>
          </a:p>
          <a:p>
            <a:pPr>
              <a:lnSpc>
                <a:spcPct val="120000"/>
              </a:lnSpc>
            </a:pPr>
            <a:r>
              <a:rPr lang="es-ES" sz="8000" dirty="0">
                <a:solidFill>
                  <a:schemeClr val="bg1"/>
                </a:solidFill>
              </a:rPr>
              <a:t>a) Desde la fecha de intimación administrativa de pago de tributos determinados, cierta o presuntivamente, con relación a la acciones y poderes fiscales para exigir el pago intimado</a:t>
            </a:r>
            <a:r>
              <a:rPr lang="es-AR" sz="8000" dirty="0">
                <a:solidFill>
                  <a:schemeClr val="bg1"/>
                </a:solidFill>
              </a:rPr>
              <a:t>.</a:t>
            </a:r>
          </a:p>
          <a:p>
            <a:endParaRPr lang="es-AR" sz="2800" dirty="0">
              <a:solidFill>
                <a:schemeClr val="bg1"/>
              </a:solidFill>
            </a:endParaRPr>
          </a:p>
          <a:p>
            <a:r>
              <a:rPr lang="es-AR" sz="6400" dirty="0">
                <a:solidFill>
                  <a:schemeClr val="bg1"/>
                </a:solidFill>
              </a:rPr>
              <a:t>Código Civil art. 2541 interpelación fehaciente.</a:t>
            </a:r>
          </a:p>
          <a:p>
            <a:endParaRPr lang="es-AR" dirty="0"/>
          </a:p>
          <a:p>
            <a:endParaRPr lang="es-AR" dirty="0"/>
          </a:p>
          <a:p>
            <a:endParaRPr lang="es-AR" dirty="0"/>
          </a:p>
        </p:txBody>
      </p:sp>
    </p:spTree>
    <p:extLst>
      <p:ext uri="{BB962C8B-B14F-4D97-AF65-F5344CB8AC3E}">
        <p14:creationId xmlns:p14="http://schemas.microsoft.com/office/powerpoint/2010/main" val="3602986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433F85-CE0C-41EA-92D5-8987EA08A0D7}"/>
              </a:ext>
            </a:extLst>
          </p:cNvPr>
          <p:cNvSpPr>
            <a:spLocks noGrp="1"/>
          </p:cNvSpPr>
          <p:nvPr>
            <p:ph type="title"/>
          </p:nvPr>
        </p:nvSpPr>
        <p:spPr/>
        <p:txBody>
          <a:bodyPr>
            <a:normAutofit/>
          </a:bodyPr>
          <a:lstStyle/>
          <a:p>
            <a:r>
              <a:rPr lang="es-AR" sz="5400" dirty="0"/>
              <a:t>Suspensión no es interrupción</a:t>
            </a:r>
          </a:p>
        </p:txBody>
      </p:sp>
      <p:sp>
        <p:nvSpPr>
          <p:cNvPr id="3" name="Marcador de texto 2">
            <a:extLst>
              <a:ext uri="{FF2B5EF4-FFF2-40B4-BE49-F238E27FC236}">
                <a16:creationId xmlns:a16="http://schemas.microsoft.com/office/drawing/2014/main" id="{43FFE9AE-3716-45A0-B9E0-1F140A842636}"/>
              </a:ext>
            </a:extLst>
          </p:cNvPr>
          <p:cNvSpPr>
            <a:spLocks noGrp="1"/>
          </p:cNvSpPr>
          <p:nvPr>
            <p:ph type="body" idx="1"/>
          </p:nvPr>
        </p:nvSpPr>
        <p:spPr/>
        <p:txBody>
          <a:bodyPr>
            <a:normAutofit fontScale="92500" lnSpcReduction="10000"/>
          </a:bodyPr>
          <a:lstStyle/>
          <a:p>
            <a:r>
              <a:rPr lang="es-AR" sz="4000" dirty="0">
                <a:solidFill>
                  <a:schemeClr val="bg1"/>
                </a:solidFill>
              </a:rPr>
              <a:t>No abusar del plazo</a:t>
            </a:r>
          </a:p>
          <a:p>
            <a:r>
              <a:rPr lang="es-AR" sz="4000" dirty="0">
                <a:solidFill>
                  <a:schemeClr val="bg1"/>
                </a:solidFill>
              </a:rPr>
              <a:t>una vez vencido, continua el curso de la prescripción</a:t>
            </a:r>
          </a:p>
        </p:txBody>
      </p:sp>
    </p:spTree>
    <p:extLst>
      <p:ext uri="{BB962C8B-B14F-4D97-AF65-F5344CB8AC3E}">
        <p14:creationId xmlns:p14="http://schemas.microsoft.com/office/powerpoint/2010/main" val="2290487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002E13D6-8838-4764-9FBB-0964348D46E0}"/>
              </a:ext>
            </a:extLst>
          </p:cNvPr>
          <p:cNvSpPr>
            <a:spLocks noGrp="1"/>
          </p:cNvSpPr>
          <p:nvPr>
            <p:ph type="title"/>
          </p:nvPr>
        </p:nvSpPr>
        <p:spPr>
          <a:xfrm>
            <a:off x="684211" y="413886"/>
            <a:ext cx="10346341" cy="2444817"/>
          </a:xfrm>
        </p:spPr>
        <p:txBody>
          <a:bodyPr>
            <a:normAutofit fontScale="90000"/>
          </a:bodyPr>
          <a:lstStyle/>
          <a:p>
            <a:r>
              <a:rPr lang="es-AR" sz="2400" dirty="0"/>
              <a:t/>
            </a:r>
            <a:br>
              <a:rPr lang="es-AR" sz="2400" dirty="0"/>
            </a:br>
            <a:r>
              <a:rPr lang="es-AR" sz="2400" dirty="0"/>
              <a:t>según ordenanza fiscal/ código fiscal pba</a:t>
            </a:r>
            <a:br>
              <a:rPr lang="es-AR" sz="2400" dirty="0"/>
            </a:br>
            <a:r>
              <a:rPr lang="es-AR" sz="2400" dirty="0"/>
              <a:t/>
            </a:r>
            <a:br>
              <a:rPr lang="es-AR" sz="2400" dirty="0"/>
            </a:br>
            <a:r>
              <a:rPr lang="es-AR" sz="2400" dirty="0"/>
              <a:t/>
            </a:r>
            <a:br>
              <a:rPr lang="es-AR" sz="2400" dirty="0"/>
            </a:br>
            <a:r>
              <a:rPr lang="es-AR" sz="2400" dirty="0"/>
              <a:t>Tasa x vence: 31/01/2018………prescribe 31/12/2023</a:t>
            </a:r>
            <a:br>
              <a:rPr lang="es-AR" sz="2400" dirty="0"/>
            </a:br>
            <a:r>
              <a:rPr lang="es-AR" sz="2400" dirty="0"/>
              <a:t>intimación: 31/11/23…….………prescribe 31/12/2024</a:t>
            </a:r>
            <a:br>
              <a:rPr lang="es-AR" sz="2400" dirty="0"/>
            </a:br>
            <a:r>
              <a:rPr lang="es-AR" sz="2400" dirty="0"/>
              <a:t/>
            </a:r>
            <a:br>
              <a:rPr lang="es-AR" sz="2400" dirty="0"/>
            </a:br>
            <a:r>
              <a:rPr lang="es-AR" sz="2400" dirty="0"/>
              <a:t>tiempo total para que opere la prescripción 6 años 11 meses </a:t>
            </a:r>
          </a:p>
        </p:txBody>
      </p:sp>
      <p:sp>
        <p:nvSpPr>
          <p:cNvPr id="5" name="Marcador de texto 4">
            <a:extLst>
              <a:ext uri="{FF2B5EF4-FFF2-40B4-BE49-F238E27FC236}">
                <a16:creationId xmlns:a16="http://schemas.microsoft.com/office/drawing/2014/main" id="{E71B08C9-D98F-49E6-AC0F-18726F5AD9F5}"/>
              </a:ext>
            </a:extLst>
          </p:cNvPr>
          <p:cNvSpPr>
            <a:spLocks noGrp="1"/>
          </p:cNvSpPr>
          <p:nvPr>
            <p:ph type="body" idx="1"/>
          </p:nvPr>
        </p:nvSpPr>
        <p:spPr>
          <a:xfrm>
            <a:off x="684212" y="3428999"/>
            <a:ext cx="10625472" cy="2875547"/>
          </a:xfrm>
        </p:spPr>
        <p:txBody>
          <a:bodyPr>
            <a:noAutofit/>
          </a:bodyPr>
          <a:lstStyle/>
          <a:p>
            <a:r>
              <a:rPr lang="es-AR" sz="2200" dirty="0">
                <a:solidFill>
                  <a:schemeClr val="bg1"/>
                </a:solidFill>
              </a:rPr>
              <a:t>SEGÚN CÓDIGO CIVIL Y COMERCIAL (principios generales del derecho)</a:t>
            </a:r>
          </a:p>
          <a:p>
            <a:r>
              <a:rPr lang="es-AR" sz="2200" dirty="0">
                <a:solidFill>
                  <a:schemeClr val="bg1"/>
                </a:solidFill>
              </a:rPr>
              <a:t>TASA X VENCE: 31/01/2018………….PRESCRIBE: 30/01/2023</a:t>
            </a:r>
          </a:p>
          <a:p>
            <a:r>
              <a:rPr lang="es-AR" sz="2200" dirty="0">
                <a:solidFill>
                  <a:schemeClr val="bg1"/>
                </a:solidFill>
              </a:rPr>
              <a:t>INTIMACIÓN: 15/01/2023……………,PRESCRIBE: 30/07/2023 </a:t>
            </a:r>
          </a:p>
          <a:p>
            <a:r>
              <a:rPr lang="es-AR" sz="2200" dirty="0">
                <a:solidFill>
                  <a:schemeClr val="bg1"/>
                </a:solidFill>
              </a:rPr>
              <a:t>TIEMPO TOTAL PARA QUE OPERE LA PRESCRIPCIÓN 5 AÑOS 6 MESES </a:t>
            </a:r>
          </a:p>
        </p:txBody>
      </p:sp>
    </p:spTree>
    <p:extLst>
      <p:ext uri="{BB962C8B-B14F-4D97-AF65-F5344CB8AC3E}">
        <p14:creationId xmlns:p14="http://schemas.microsoft.com/office/powerpoint/2010/main" val="255994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C083C0B-5B02-487C-B4A9-2144B7683FC6}"/>
              </a:ext>
            </a:extLst>
          </p:cNvPr>
          <p:cNvSpPr>
            <a:spLocks noGrp="1"/>
          </p:cNvSpPr>
          <p:nvPr>
            <p:ph type="title"/>
          </p:nvPr>
        </p:nvSpPr>
        <p:spPr>
          <a:xfrm>
            <a:off x="674587" y="239122"/>
            <a:ext cx="4176546" cy="1038904"/>
          </a:xfrm>
        </p:spPr>
        <p:txBody>
          <a:bodyPr>
            <a:noAutofit/>
          </a:bodyPr>
          <a:lstStyle/>
          <a:p>
            <a:r>
              <a:rPr lang="es-AR" sz="3200" dirty="0"/>
              <a:t>Certificado de deuda</a:t>
            </a:r>
          </a:p>
        </p:txBody>
      </p:sp>
      <p:sp>
        <p:nvSpPr>
          <p:cNvPr id="5" name="Marcador de contenido 4">
            <a:extLst>
              <a:ext uri="{FF2B5EF4-FFF2-40B4-BE49-F238E27FC236}">
                <a16:creationId xmlns:a16="http://schemas.microsoft.com/office/drawing/2014/main" id="{0D7212F8-F25D-48DA-A830-F1E47FB4BD21}"/>
              </a:ext>
            </a:extLst>
          </p:cNvPr>
          <p:cNvSpPr>
            <a:spLocks noGrp="1"/>
          </p:cNvSpPr>
          <p:nvPr>
            <p:ph idx="1"/>
          </p:nvPr>
        </p:nvSpPr>
        <p:spPr>
          <a:xfrm>
            <a:off x="86627" y="1598954"/>
            <a:ext cx="11463689" cy="5090604"/>
          </a:xfrm>
        </p:spPr>
        <p:txBody>
          <a:bodyPr>
            <a:normAutofit/>
          </a:bodyPr>
          <a:lstStyle/>
          <a:p>
            <a:r>
              <a:rPr lang="es-AR" dirty="0">
                <a:solidFill>
                  <a:schemeClr val="bg1"/>
                </a:solidFill>
              </a:rPr>
              <a:t>ACTO ADMINISTRATIVO</a:t>
            </a:r>
          </a:p>
          <a:p>
            <a:r>
              <a:rPr lang="es-AR" dirty="0">
                <a:solidFill>
                  <a:schemeClr val="bg1"/>
                </a:solidFill>
              </a:rPr>
              <a:t>PRESUNCIÓN DE LEGITIMIDAD</a:t>
            </a:r>
          </a:p>
          <a:p>
            <a:r>
              <a:rPr lang="es-AR" dirty="0">
                <a:solidFill>
                  <a:schemeClr val="bg1"/>
                </a:solidFill>
              </a:rPr>
              <a:t>FUERZA EJECUTORIA </a:t>
            </a:r>
          </a:p>
          <a:p>
            <a:pPr marL="0" indent="0">
              <a:buNone/>
            </a:pPr>
            <a:endParaRPr lang="es-AR" dirty="0">
              <a:solidFill>
                <a:schemeClr val="bg1"/>
              </a:solidFill>
            </a:endParaRPr>
          </a:p>
          <a:p>
            <a:pPr marL="0" indent="0" algn="just">
              <a:buNone/>
            </a:pPr>
            <a:r>
              <a:rPr lang="es-ES" dirty="0">
                <a:solidFill>
                  <a:schemeClr val="bg1"/>
                </a:solidFill>
              </a:rPr>
              <a:t>Art. 110 del Dec-Ley 7647/70 de Procedimiento Administrativo de la Provincia de Buenos Aires: “Los actos administrativos tienen la eficacia obligatoria propia de su ejecutividad y acuerdan la posibilidad de una acción directa coactiva como medio de asegurar su cumplimiento.…”, en los mismos términos, la Ordenanza General N°267/80 de PROCEDIMIENTO ADMINISTRATIVO MUNICIPAL y el art. 12 del LEY NACIONAL DE PROCEDIMIENTO ADMINISTRATIVO “El acto administrativo goza de presunción de legitimidad; su fuerza ejecutoria faculta a la Administración a ponerlo en práctica por sus propios medios -a menos que la ley o la naturaleza del acto exigieren la intervención judicial- e impide que los recursos que interpongan los administrados suspendan su ejecución y efectos, salvo que una norma expresa establezca lo contrario…”</a:t>
            </a:r>
            <a:endParaRPr lang="es-AR" dirty="0">
              <a:solidFill>
                <a:schemeClr val="bg1"/>
              </a:solidFill>
            </a:endParaRPr>
          </a:p>
          <a:p>
            <a:pPr marL="0" indent="0">
              <a:buNone/>
            </a:pPr>
            <a:endParaRPr lang="es-AR" dirty="0">
              <a:solidFill>
                <a:schemeClr val="bg1"/>
              </a:solidFill>
            </a:endParaRPr>
          </a:p>
          <a:p>
            <a:endParaRPr lang="es-AR" dirty="0"/>
          </a:p>
        </p:txBody>
      </p:sp>
      <p:sp>
        <p:nvSpPr>
          <p:cNvPr id="6" name="Marcador de texto 5">
            <a:extLst>
              <a:ext uri="{FF2B5EF4-FFF2-40B4-BE49-F238E27FC236}">
                <a16:creationId xmlns:a16="http://schemas.microsoft.com/office/drawing/2014/main" id="{C1B342B7-B02C-4A55-8267-BDD34C28CDB4}"/>
              </a:ext>
            </a:extLst>
          </p:cNvPr>
          <p:cNvSpPr>
            <a:spLocks noGrp="1"/>
          </p:cNvSpPr>
          <p:nvPr>
            <p:ph type="body" sz="half" idx="2"/>
          </p:nvPr>
        </p:nvSpPr>
        <p:spPr>
          <a:xfrm>
            <a:off x="5936657" y="758574"/>
            <a:ext cx="3657600" cy="1984626"/>
          </a:xfrm>
        </p:spPr>
        <p:txBody>
          <a:bodyPr>
            <a:noAutofit/>
          </a:bodyPr>
          <a:lstStyle/>
          <a:p>
            <a:r>
              <a:rPr lang="es-AR" sz="4000" b="1" dirty="0"/>
              <a:t>Título Ejecutivo administrativo</a:t>
            </a:r>
          </a:p>
        </p:txBody>
      </p:sp>
    </p:spTree>
    <p:extLst>
      <p:ext uri="{BB962C8B-B14F-4D97-AF65-F5344CB8AC3E}">
        <p14:creationId xmlns:p14="http://schemas.microsoft.com/office/powerpoint/2010/main" val="23580195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48710A-D3C0-4951-BFE5-9CCC9B77BC60}"/>
              </a:ext>
            </a:extLst>
          </p:cNvPr>
          <p:cNvSpPr>
            <a:spLocks noGrp="1"/>
          </p:cNvSpPr>
          <p:nvPr>
            <p:ph type="title"/>
          </p:nvPr>
        </p:nvSpPr>
        <p:spPr>
          <a:xfrm>
            <a:off x="684213" y="685801"/>
            <a:ext cx="10058400" cy="1008246"/>
          </a:xfrm>
        </p:spPr>
        <p:txBody>
          <a:bodyPr>
            <a:normAutofit fontScale="90000"/>
          </a:bodyPr>
          <a:lstStyle/>
          <a:p>
            <a:r>
              <a:rPr lang="es-AR" sz="4900" dirty="0"/>
              <a:t>Generacion del titulo ejecutivo</a:t>
            </a:r>
            <a:r>
              <a:rPr lang="es-AR" dirty="0"/>
              <a:t/>
            </a:r>
            <a:br>
              <a:rPr lang="es-AR" dirty="0"/>
            </a:br>
            <a:endParaRPr lang="es-AR" dirty="0"/>
          </a:p>
        </p:txBody>
      </p:sp>
      <p:sp>
        <p:nvSpPr>
          <p:cNvPr id="3" name="Marcador de texto 2">
            <a:extLst>
              <a:ext uri="{FF2B5EF4-FFF2-40B4-BE49-F238E27FC236}">
                <a16:creationId xmlns:a16="http://schemas.microsoft.com/office/drawing/2014/main" id="{302F8FD4-5742-48DB-A23C-C510B79CF2A8}"/>
              </a:ext>
            </a:extLst>
          </p:cNvPr>
          <p:cNvSpPr>
            <a:spLocks noGrp="1"/>
          </p:cNvSpPr>
          <p:nvPr>
            <p:ph type="body" idx="1"/>
          </p:nvPr>
        </p:nvSpPr>
        <p:spPr>
          <a:xfrm>
            <a:off x="684212" y="1694047"/>
            <a:ext cx="8825548" cy="4300353"/>
          </a:xfrm>
        </p:spPr>
        <p:txBody>
          <a:bodyPr/>
          <a:lstStyle/>
          <a:p>
            <a:r>
              <a:rPr lang="es-AR" dirty="0">
                <a:solidFill>
                  <a:schemeClr val="bg1"/>
                </a:solidFill>
              </a:rPr>
              <a:t>Importancia de su correcta confección</a:t>
            </a:r>
          </a:p>
          <a:p>
            <a:r>
              <a:rPr lang="es-AR" dirty="0">
                <a:solidFill>
                  <a:schemeClr val="bg1"/>
                </a:solidFill>
              </a:rPr>
              <a:t>En cuanto a la forma, art 2 y 9 inc. C ley 13406.</a:t>
            </a:r>
          </a:p>
          <a:p>
            <a:r>
              <a:rPr lang="es-AR" dirty="0">
                <a:solidFill>
                  <a:schemeClr val="bg1"/>
                </a:solidFill>
              </a:rPr>
              <a:t>. “FORMAS EXTRÍNSECAS”</a:t>
            </a:r>
          </a:p>
          <a:p>
            <a:endParaRPr lang="es-AR" dirty="0">
              <a:solidFill>
                <a:schemeClr val="bg1"/>
              </a:solidFill>
            </a:endParaRPr>
          </a:p>
          <a:p>
            <a:r>
              <a:rPr lang="es-AR" dirty="0">
                <a:solidFill>
                  <a:schemeClr val="bg1"/>
                </a:solidFill>
              </a:rPr>
              <a:t>En cuanto al fondo, datos correctos con sustento en las actuaciones administrativas, expte. de determinación,  en el catastro etc. </a:t>
            </a:r>
          </a:p>
          <a:p>
            <a:r>
              <a:rPr lang="es-AR" dirty="0">
                <a:solidFill>
                  <a:schemeClr val="bg1"/>
                </a:solidFill>
              </a:rPr>
              <a:t>NO ES UN TITULO ABSTRACTO</a:t>
            </a:r>
          </a:p>
          <a:p>
            <a:r>
              <a:rPr lang="es-AR" dirty="0">
                <a:solidFill>
                  <a:schemeClr val="bg1"/>
                </a:solidFill>
              </a:rPr>
              <a:t>SIMPRE POSEE LA CAUSA DE LA OBLIGACION</a:t>
            </a:r>
          </a:p>
          <a:p>
            <a:endParaRPr lang="es-AR" dirty="0">
              <a:solidFill>
                <a:schemeClr val="bg1"/>
              </a:solidFill>
            </a:endParaRPr>
          </a:p>
          <a:p>
            <a:endParaRPr lang="es-AR" dirty="0">
              <a:solidFill>
                <a:schemeClr val="bg1"/>
              </a:solidFill>
            </a:endParaRPr>
          </a:p>
          <a:p>
            <a:endParaRPr lang="es-AR" dirty="0">
              <a:solidFill>
                <a:schemeClr val="bg1"/>
              </a:solidFill>
            </a:endParaRPr>
          </a:p>
        </p:txBody>
      </p:sp>
      <p:graphicFrame>
        <p:nvGraphicFramePr>
          <p:cNvPr id="4" name="Objeto 3">
            <a:extLst>
              <a:ext uri="{FF2B5EF4-FFF2-40B4-BE49-F238E27FC236}">
                <a16:creationId xmlns:a16="http://schemas.microsoft.com/office/drawing/2014/main" id="{F2C8243D-76D4-40AA-8663-BCA4985F20EA}"/>
              </a:ext>
            </a:extLst>
          </p:cNvPr>
          <p:cNvGraphicFramePr>
            <a:graphicFrameLocks noChangeAspect="1"/>
          </p:cNvGraphicFramePr>
          <p:nvPr>
            <p:extLst>
              <p:ext uri="{D42A27DB-BD31-4B8C-83A1-F6EECF244321}">
                <p14:modId xmlns:p14="http://schemas.microsoft.com/office/powerpoint/2010/main" val="3231636469"/>
              </p:ext>
            </p:extLst>
          </p:nvPr>
        </p:nvGraphicFramePr>
        <p:xfrm>
          <a:off x="7156936" y="5030986"/>
          <a:ext cx="965200" cy="1160463"/>
        </p:xfrm>
        <a:graphic>
          <a:graphicData uri="http://schemas.openxmlformats.org/presentationml/2006/ole">
            <mc:AlternateContent xmlns:mc="http://schemas.openxmlformats.org/markup-compatibility/2006">
              <mc:Choice xmlns:v="urn:schemas-microsoft-com:vml" Requires="v">
                <p:oleObj spid="_x0000_s2092" name="Objeto empaquetador del shell" showAsIcon="1" r:id="rId4" imgW="965101" imgH="527234" progId="Package">
                  <p:embed/>
                </p:oleObj>
              </mc:Choice>
              <mc:Fallback>
                <p:oleObj name="Objeto empaquetador del shell" showAsIcon="1" r:id="rId4" imgW="965101" imgH="527234" progId="Package">
                  <p:embed/>
                  <p:pic>
                    <p:nvPicPr>
                      <p:cNvPr id="16" name="Objeto 15">
                        <a:extLst>
                          <a:ext uri="{FF2B5EF4-FFF2-40B4-BE49-F238E27FC236}">
                            <a16:creationId xmlns:a16="http://schemas.microsoft.com/office/drawing/2014/main" id="{F7A00C52-C532-483F-ACF0-616DD3C18907}"/>
                          </a:ext>
                        </a:extLst>
                      </p:cNvPr>
                      <p:cNvPicPr/>
                      <p:nvPr/>
                    </p:nvPicPr>
                    <p:blipFill>
                      <a:blip r:embed="rId5"/>
                      <a:stretch>
                        <a:fillRect/>
                      </a:stretch>
                    </p:blipFill>
                    <p:spPr>
                      <a:xfrm>
                        <a:off x="7156936" y="5030986"/>
                        <a:ext cx="965200" cy="1160463"/>
                      </a:xfrm>
                      <a:prstGeom prst="rect">
                        <a:avLst/>
                      </a:prstGeom>
                    </p:spPr>
                  </p:pic>
                </p:oleObj>
              </mc:Fallback>
            </mc:AlternateContent>
          </a:graphicData>
        </a:graphic>
      </p:graphicFrame>
    </p:spTree>
    <p:extLst>
      <p:ext uri="{BB962C8B-B14F-4D97-AF65-F5344CB8AC3E}">
        <p14:creationId xmlns:p14="http://schemas.microsoft.com/office/powerpoint/2010/main" val="3628395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0408FD-ABCF-4EBC-AE1D-25363DB7E45B}"/>
              </a:ext>
            </a:extLst>
          </p:cNvPr>
          <p:cNvSpPr>
            <a:spLocks noGrp="1"/>
          </p:cNvSpPr>
          <p:nvPr>
            <p:ph type="title"/>
          </p:nvPr>
        </p:nvSpPr>
        <p:spPr>
          <a:xfrm>
            <a:off x="684213" y="714676"/>
            <a:ext cx="10058400" cy="1037122"/>
          </a:xfrm>
        </p:spPr>
        <p:txBody>
          <a:bodyPr>
            <a:normAutofit fontScale="90000"/>
          </a:bodyPr>
          <a:lstStyle/>
          <a:p>
            <a:r>
              <a:rPr lang="es-AR" dirty="0"/>
              <a:t/>
            </a:r>
            <a:br>
              <a:rPr lang="es-AR" dirty="0"/>
            </a:br>
            <a:endParaRPr lang="es-AR" dirty="0"/>
          </a:p>
        </p:txBody>
      </p:sp>
      <p:sp>
        <p:nvSpPr>
          <p:cNvPr id="3" name="Marcador de texto 2">
            <a:extLst>
              <a:ext uri="{FF2B5EF4-FFF2-40B4-BE49-F238E27FC236}">
                <a16:creationId xmlns:a16="http://schemas.microsoft.com/office/drawing/2014/main" id="{0825E79F-2383-462C-A907-F38750103C24}"/>
              </a:ext>
            </a:extLst>
          </p:cNvPr>
          <p:cNvSpPr>
            <a:spLocks noGrp="1"/>
          </p:cNvSpPr>
          <p:nvPr>
            <p:ph type="body" idx="1"/>
          </p:nvPr>
        </p:nvSpPr>
        <p:spPr>
          <a:xfrm>
            <a:off x="405080" y="117909"/>
            <a:ext cx="10616665" cy="6054291"/>
          </a:xfrm>
        </p:spPr>
        <p:txBody>
          <a:bodyPr/>
          <a:lstStyle/>
          <a:p>
            <a:r>
              <a:rPr lang="es-AR" sz="2800" dirty="0">
                <a:solidFill>
                  <a:schemeClr val="bg1"/>
                </a:solidFill>
              </a:rPr>
              <a:t>DESIGNACIÓN DE APODERADO O MANDATARIO</a:t>
            </a:r>
          </a:p>
          <a:p>
            <a:r>
              <a:rPr lang="es-AR" sz="2800" dirty="0">
                <a:solidFill>
                  <a:schemeClr val="bg1"/>
                </a:solidFill>
              </a:rPr>
              <a:t>Documental</a:t>
            </a:r>
          </a:p>
          <a:p>
            <a:r>
              <a:rPr lang="es-AR" sz="2800" dirty="0">
                <a:solidFill>
                  <a:schemeClr val="bg1"/>
                </a:solidFill>
              </a:rPr>
              <a:t>. Poder otorgado por el Ejecutivo Municipal</a:t>
            </a:r>
          </a:p>
          <a:p>
            <a:r>
              <a:rPr lang="es-AR" sz="2800" dirty="0">
                <a:solidFill>
                  <a:schemeClr val="bg1"/>
                </a:solidFill>
              </a:rPr>
              <a:t>. Convenio con la Caja de Previsión Social</a:t>
            </a:r>
          </a:p>
          <a:p>
            <a:r>
              <a:rPr lang="es-AR" sz="2800" dirty="0">
                <a:solidFill>
                  <a:schemeClr val="bg1"/>
                </a:solidFill>
              </a:rPr>
              <a:t>. Bono Ley  (para cuando un convenio con ColProBa)</a:t>
            </a:r>
          </a:p>
          <a:p>
            <a:r>
              <a:rPr lang="es-AR" sz="2800" dirty="0">
                <a:solidFill>
                  <a:schemeClr val="bg1"/>
                </a:solidFill>
              </a:rPr>
              <a:t>. Aceptación de cargo Oficial de Justicia Ad hoc</a:t>
            </a:r>
          </a:p>
          <a:p>
            <a:r>
              <a:rPr lang="es-AR" sz="2800" dirty="0">
                <a:solidFill>
                  <a:schemeClr val="bg1"/>
                </a:solidFill>
              </a:rPr>
              <a:t>. Certificado de Deuda. Necesidad de digitalización  </a:t>
            </a:r>
          </a:p>
          <a:p>
            <a:endParaRPr lang="es-AR" dirty="0"/>
          </a:p>
        </p:txBody>
      </p:sp>
    </p:spTree>
    <p:extLst>
      <p:ext uri="{BB962C8B-B14F-4D97-AF65-F5344CB8AC3E}">
        <p14:creationId xmlns:p14="http://schemas.microsoft.com/office/powerpoint/2010/main" val="19535376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021E5D-2884-4714-86C2-B308651E4776}"/>
              </a:ext>
            </a:extLst>
          </p:cNvPr>
          <p:cNvSpPr>
            <a:spLocks noGrp="1"/>
          </p:cNvSpPr>
          <p:nvPr>
            <p:ph type="title"/>
          </p:nvPr>
        </p:nvSpPr>
        <p:spPr>
          <a:xfrm>
            <a:off x="684213" y="685800"/>
            <a:ext cx="10058400" cy="2095901"/>
          </a:xfrm>
        </p:spPr>
        <p:txBody>
          <a:bodyPr>
            <a:normAutofit/>
          </a:bodyPr>
          <a:lstStyle/>
          <a:p>
            <a:r>
              <a:rPr lang="es-AR" sz="4000" dirty="0"/>
              <a:t>Confección de la Demanda</a:t>
            </a:r>
          </a:p>
        </p:txBody>
      </p:sp>
      <p:sp>
        <p:nvSpPr>
          <p:cNvPr id="3" name="Marcador de texto 2">
            <a:extLst>
              <a:ext uri="{FF2B5EF4-FFF2-40B4-BE49-F238E27FC236}">
                <a16:creationId xmlns:a16="http://schemas.microsoft.com/office/drawing/2014/main" id="{F4967F97-0DB0-4185-A703-5E236FE9881D}"/>
              </a:ext>
            </a:extLst>
          </p:cNvPr>
          <p:cNvSpPr>
            <a:spLocks noGrp="1"/>
          </p:cNvSpPr>
          <p:nvPr>
            <p:ph type="body" idx="1"/>
          </p:nvPr>
        </p:nvSpPr>
        <p:spPr>
          <a:xfrm>
            <a:off x="684212" y="2781701"/>
            <a:ext cx="8535988" cy="3212699"/>
          </a:xfrm>
        </p:spPr>
        <p:txBody>
          <a:bodyPr/>
          <a:lstStyle/>
          <a:p>
            <a:r>
              <a:rPr lang="es-AR" sz="3200" dirty="0">
                <a:solidFill>
                  <a:schemeClr val="bg1"/>
                </a:solidFill>
              </a:rPr>
              <a:t>*Uniformidad de Modelos</a:t>
            </a:r>
          </a:p>
          <a:p>
            <a:r>
              <a:rPr lang="es-AR" sz="3200" dirty="0">
                <a:solidFill>
                  <a:schemeClr val="bg1"/>
                </a:solidFill>
              </a:rPr>
              <a:t>*Simplicidad</a:t>
            </a:r>
          </a:p>
          <a:p>
            <a:r>
              <a:rPr lang="es-AR" sz="3200" dirty="0">
                <a:solidFill>
                  <a:schemeClr val="bg1"/>
                </a:solidFill>
              </a:rPr>
              <a:t>*Automatización</a:t>
            </a:r>
          </a:p>
          <a:p>
            <a:r>
              <a:rPr lang="es-AR" sz="3200" dirty="0">
                <a:solidFill>
                  <a:schemeClr val="bg1"/>
                </a:solidFill>
              </a:rPr>
              <a:t>*Digitalización</a:t>
            </a:r>
          </a:p>
          <a:p>
            <a:endParaRPr lang="es-AR" dirty="0"/>
          </a:p>
        </p:txBody>
      </p:sp>
    </p:spTree>
    <p:extLst>
      <p:ext uri="{BB962C8B-B14F-4D97-AF65-F5344CB8AC3E}">
        <p14:creationId xmlns:p14="http://schemas.microsoft.com/office/powerpoint/2010/main" val="3088257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4559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3AE2C1-AC56-4AC6-BD01-6B68B4D36AF7}"/>
              </a:ext>
            </a:extLst>
          </p:cNvPr>
          <p:cNvSpPr>
            <a:spLocks noGrp="1"/>
          </p:cNvSpPr>
          <p:nvPr>
            <p:ph type="ctrTitle"/>
          </p:nvPr>
        </p:nvSpPr>
        <p:spPr>
          <a:xfrm>
            <a:off x="790088" y="2519412"/>
            <a:ext cx="9123931" cy="3255746"/>
          </a:xfrm>
        </p:spPr>
        <p:txBody>
          <a:bodyPr>
            <a:normAutofit fontScale="90000"/>
          </a:bodyPr>
          <a:lstStyle/>
          <a:p>
            <a:r>
              <a:rPr lang="es-AR" sz="6000" dirty="0"/>
              <a:t>EL JUICIO DE APREMIO</a:t>
            </a:r>
            <a:r>
              <a:rPr lang="es-AR" dirty="0"/>
              <a:t/>
            </a:r>
            <a:br>
              <a:rPr lang="es-AR" dirty="0"/>
            </a:br>
            <a:r>
              <a:rPr lang="es-AR" dirty="0"/>
              <a:t/>
            </a:r>
            <a:br>
              <a:rPr lang="es-AR" dirty="0"/>
            </a:br>
            <a:r>
              <a:rPr lang="es-AR" dirty="0"/>
              <a:t/>
            </a:r>
            <a:br>
              <a:rPr lang="es-AR" dirty="0"/>
            </a:br>
            <a:r>
              <a:rPr lang="es-AR" dirty="0"/>
              <a:t/>
            </a:r>
            <a:br>
              <a:rPr lang="es-AR" dirty="0"/>
            </a:br>
            <a:r>
              <a:rPr lang="es-AR" sz="2700" dirty="0"/>
              <a:t>Dr. Martin Javier estanga</a:t>
            </a:r>
            <a:br>
              <a:rPr lang="es-AR" sz="2700" dirty="0"/>
            </a:br>
            <a:r>
              <a:rPr lang="es-AR" sz="2700" dirty="0"/>
              <a:t>Dr. Hernan Alberto gonzalez</a:t>
            </a:r>
          </a:p>
        </p:txBody>
      </p:sp>
      <p:sp>
        <p:nvSpPr>
          <p:cNvPr id="3" name="Subtítulo 2">
            <a:extLst>
              <a:ext uri="{FF2B5EF4-FFF2-40B4-BE49-F238E27FC236}">
                <a16:creationId xmlns:a16="http://schemas.microsoft.com/office/drawing/2014/main" id="{B899C72F-E88B-479E-BA57-FF8CC61632B2}"/>
              </a:ext>
            </a:extLst>
          </p:cNvPr>
          <p:cNvSpPr>
            <a:spLocks noGrp="1"/>
          </p:cNvSpPr>
          <p:nvPr>
            <p:ph type="subTitle" idx="1"/>
          </p:nvPr>
        </p:nvSpPr>
        <p:spPr>
          <a:xfrm>
            <a:off x="5791200" y="484651"/>
            <a:ext cx="6400800" cy="1947333"/>
          </a:xfrm>
        </p:spPr>
        <p:txBody>
          <a:bodyPr/>
          <a:lstStyle/>
          <a:p>
            <a:r>
              <a:rPr lang="es-AR" dirty="0"/>
              <a:t>Moreno,12 de junio de 2024</a:t>
            </a:r>
          </a:p>
        </p:txBody>
      </p:sp>
    </p:spTree>
    <p:extLst>
      <p:ext uri="{BB962C8B-B14F-4D97-AF65-F5344CB8AC3E}">
        <p14:creationId xmlns:p14="http://schemas.microsoft.com/office/powerpoint/2010/main" val="3090490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FEFBBB-A976-4575-9225-72C06972F414}"/>
              </a:ext>
            </a:extLst>
          </p:cNvPr>
          <p:cNvSpPr>
            <a:spLocks noGrp="1"/>
          </p:cNvSpPr>
          <p:nvPr>
            <p:ph type="title"/>
          </p:nvPr>
        </p:nvSpPr>
        <p:spPr>
          <a:xfrm>
            <a:off x="751589" y="348469"/>
            <a:ext cx="5187199" cy="739187"/>
          </a:xfrm>
        </p:spPr>
        <p:txBody>
          <a:bodyPr/>
          <a:lstStyle/>
          <a:p>
            <a:r>
              <a:rPr lang="es-AR" dirty="0"/>
              <a:t>Proceso judicial</a:t>
            </a:r>
          </a:p>
        </p:txBody>
      </p:sp>
      <p:sp>
        <p:nvSpPr>
          <p:cNvPr id="3" name="Marcador de contenido 2">
            <a:extLst>
              <a:ext uri="{FF2B5EF4-FFF2-40B4-BE49-F238E27FC236}">
                <a16:creationId xmlns:a16="http://schemas.microsoft.com/office/drawing/2014/main" id="{090B023C-CC21-4441-90DB-D701CA93B391}"/>
              </a:ext>
            </a:extLst>
          </p:cNvPr>
          <p:cNvSpPr>
            <a:spLocks noGrp="1"/>
          </p:cNvSpPr>
          <p:nvPr>
            <p:ph idx="1"/>
          </p:nvPr>
        </p:nvSpPr>
        <p:spPr>
          <a:xfrm>
            <a:off x="376202" y="606391"/>
            <a:ext cx="11815797" cy="6400800"/>
          </a:xfrm>
        </p:spPr>
        <p:txBody>
          <a:bodyPr>
            <a:normAutofit/>
          </a:bodyPr>
          <a:lstStyle/>
          <a:p>
            <a:r>
              <a:rPr lang="es-AR" sz="2400" dirty="0">
                <a:solidFill>
                  <a:schemeClr val="bg1">
                    <a:lumMod val="95000"/>
                    <a:lumOff val="5000"/>
                  </a:schemeClr>
                </a:solidFill>
              </a:rPr>
              <a:t>Agotada la etapa de cobranza administrativa  (?)</a:t>
            </a:r>
          </a:p>
          <a:p>
            <a:r>
              <a:rPr lang="es-AR" sz="2400" dirty="0">
                <a:solidFill>
                  <a:schemeClr val="bg1">
                    <a:lumMod val="95000"/>
                    <a:lumOff val="5000"/>
                  </a:schemeClr>
                </a:solidFill>
              </a:rPr>
              <a:t>Relación con el contribuyente (menos amigable)</a:t>
            </a:r>
          </a:p>
          <a:p>
            <a:r>
              <a:rPr lang="es-AR" sz="2400" dirty="0">
                <a:solidFill>
                  <a:schemeClr val="bg1">
                    <a:lumMod val="95000"/>
                    <a:lumOff val="5000"/>
                  </a:schemeClr>
                </a:solidFill>
              </a:rPr>
              <a:t>Cobranza administrativa coactiva  (fallo Intercorp SRL 15/06/2010)</a:t>
            </a:r>
          </a:p>
          <a:p>
            <a:pPr marL="0" indent="0">
              <a:buNone/>
            </a:pPr>
            <a:r>
              <a:rPr lang="es-AR" sz="2400" dirty="0">
                <a:solidFill>
                  <a:schemeClr val="bg1">
                    <a:lumMod val="95000"/>
                    <a:lumOff val="5000"/>
                  </a:schemeClr>
                </a:solidFill>
              </a:rPr>
              <a:t>Ordenanza Fiscal</a:t>
            </a:r>
          </a:p>
          <a:p>
            <a:pPr marL="0" indent="0" algn="just">
              <a:buNone/>
            </a:pPr>
            <a:r>
              <a:rPr lang="es-ES" dirty="0">
                <a:solidFill>
                  <a:schemeClr val="bg1">
                    <a:lumMod val="95000"/>
                    <a:lumOff val="5000"/>
                  </a:schemeClr>
                </a:solidFill>
              </a:rPr>
              <a:t>Art.</a:t>
            </a:r>
            <a:r>
              <a:rPr lang="es-ES" sz="2000" dirty="0">
                <a:solidFill>
                  <a:schemeClr val="bg1">
                    <a:lumMod val="95000"/>
                    <a:lumOff val="5000"/>
                  </a:schemeClr>
                </a:solidFill>
              </a:rPr>
              <a:t>117º: “… vencidos los plazos para el pago de una obligación tributaria….. hayan sido emplazados o no los obligados al pago, la Municipalidad estará en condiciones de gestionar su cobro por la vía del Juicio de Apremio, salvo exista interposición de algunos de los recursos administrativos previstos y se encuentren pendientes de resolución definitiva. En el marco del Juicio de Apremio, la Municipalidad </a:t>
            </a:r>
            <a:r>
              <a:rPr lang="es-ES" sz="2000" b="1" dirty="0">
                <a:solidFill>
                  <a:schemeClr val="bg1">
                    <a:lumMod val="95000"/>
                    <a:lumOff val="5000"/>
                  </a:schemeClr>
                </a:solidFill>
              </a:rPr>
              <a:t>podrá decretar </a:t>
            </a:r>
            <a:r>
              <a:rPr lang="es-ES" sz="2000" dirty="0">
                <a:solidFill>
                  <a:schemeClr val="bg1">
                    <a:lumMod val="95000"/>
                    <a:lumOff val="5000"/>
                  </a:schemeClr>
                </a:solidFill>
              </a:rPr>
              <a:t>el embargo de cuentas bancarias y no bancarias, fondos etc……., o de bienes de cualquier tipo o naturaleza, inhibiciones generales de bienes y adoptar otras medidas cautelares…. También podrá disponer el embargo general de los fondos y valores de cualquier naturaleza que los ejecutados tengan depositados en las entidades financieras regidas por la Ley Nro. 21.526. ….”</a:t>
            </a:r>
            <a:endParaRPr lang="es-AR" sz="2400" dirty="0">
              <a:solidFill>
                <a:schemeClr val="bg1">
                  <a:lumMod val="95000"/>
                  <a:lumOff val="5000"/>
                </a:schemeClr>
              </a:solidFill>
            </a:endParaRPr>
          </a:p>
        </p:txBody>
      </p:sp>
    </p:spTree>
    <p:extLst>
      <p:ext uri="{BB962C8B-B14F-4D97-AF65-F5344CB8AC3E}">
        <p14:creationId xmlns:p14="http://schemas.microsoft.com/office/powerpoint/2010/main" val="647984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718B7E-B73F-4DF4-A176-67FECCE1B454}"/>
              </a:ext>
            </a:extLst>
          </p:cNvPr>
          <p:cNvSpPr>
            <a:spLocks noGrp="1"/>
          </p:cNvSpPr>
          <p:nvPr>
            <p:ph type="title"/>
          </p:nvPr>
        </p:nvSpPr>
        <p:spPr>
          <a:xfrm>
            <a:off x="684212" y="5621154"/>
            <a:ext cx="8534400" cy="373245"/>
          </a:xfrm>
        </p:spPr>
        <p:txBody>
          <a:bodyPr>
            <a:normAutofit fontScale="90000"/>
          </a:bodyPr>
          <a:lstStyle/>
          <a:p>
            <a:r>
              <a:rPr lang="es-AR" dirty="0"/>
              <a:t> </a:t>
            </a:r>
          </a:p>
        </p:txBody>
      </p:sp>
      <p:sp>
        <p:nvSpPr>
          <p:cNvPr id="3" name="Marcador de contenido 2">
            <a:extLst>
              <a:ext uri="{FF2B5EF4-FFF2-40B4-BE49-F238E27FC236}">
                <a16:creationId xmlns:a16="http://schemas.microsoft.com/office/drawing/2014/main" id="{FEB99F74-DA4C-4DB3-9779-16F7F44D7CBE}"/>
              </a:ext>
            </a:extLst>
          </p:cNvPr>
          <p:cNvSpPr>
            <a:spLocks noGrp="1"/>
          </p:cNvSpPr>
          <p:nvPr>
            <p:ph idx="1"/>
          </p:nvPr>
        </p:nvSpPr>
        <p:spPr>
          <a:xfrm>
            <a:off x="684212" y="271913"/>
            <a:ext cx="8534400" cy="5955632"/>
          </a:xfrm>
        </p:spPr>
        <p:txBody>
          <a:bodyPr/>
          <a:lstStyle/>
          <a:p>
            <a:pPr marL="0" indent="0">
              <a:buNone/>
            </a:pPr>
            <a:endParaRPr lang="es-ES" sz="2400" dirty="0">
              <a:effectLst/>
              <a:latin typeface="Arial" panose="020B0604020202020204" pitchFamily="34" charset="0"/>
              <a:ea typeface="Calibri" panose="020F0502020204030204" pitchFamily="34" charset="0"/>
            </a:endParaRPr>
          </a:p>
          <a:p>
            <a:pPr marL="0" indent="0">
              <a:buNone/>
            </a:pPr>
            <a:r>
              <a:rPr lang="es-ES" sz="2400" b="1" dirty="0">
                <a:effectLst/>
                <a:latin typeface="Arial" panose="020B0604020202020204" pitchFamily="34" charset="0"/>
                <a:ea typeface="Calibri" panose="020F0502020204030204" pitchFamily="34" charset="0"/>
              </a:rPr>
              <a:t>“</a:t>
            </a:r>
            <a:r>
              <a:rPr lang="es-ES" sz="2400" b="1" i="1" dirty="0">
                <a:effectLst/>
                <a:latin typeface="Arial" panose="020B0604020202020204" pitchFamily="34" charset="0"/>
                <a:ea typeface="Calibri" panose="020F0502020204030204" pitchFamily="34" charset="0"/>
              </a:rPr>
              <a:t>si la educación da al hombre el conocimiento de sus derechos, la justicia los garante, el municipio les presenta el primer teatro para poder ejercitarlos</a:t>
            </a:r>
            <a:r>
              <a:rPr lang="es-ES" sz="2400" b="1" dirty="0">
                <a:effectLst/>
                <a:latin typeface="Arial" panose="020B0604020202020204" pitchFamily="34" charset="0"/>
                <a:ea typeface="Calibri" panose="020F0502020204030204" pitchFamily="34" charset="0"/>
              </a:rPr>
              <a:t>” </a:t>
            </a:r>
            <a:endParaRPr lang="es-AR" b="1" dirty="0"/>
          </a:p>
          <a:p>
            <a:pPr marL="0" indent="0">
              <a:buNone/>
            </a:pPr>
            <a:r>
              <a:rPr lang="es-AR" b="1" dirty="0"/>
              <a:t>Dr. Joaquín B. González </a:t>
            </a:r>
          </a:p>
          <a:p>
            <a:endParaRPr lang="es-AR" b="1" dirty="0"/>
          </a:p>
          <a:p>
            <a:pPr marL="0" indent="0">
              <a:buNone/>
            </a:pPr>
            <a:endParaRPr lang="es-ES" sz="2800" b="1" dirty="0">
              <a:effectLst/>
              <a:latin typeface="Arial" panose="020B0604020202020204" pitchFamily="34" charset="0"/>
              <a:ea typeface="Calibri" panose="020F0502020204030204" pitchFamily="34" charset="0"/>
            </a:endParaRPr>
          </a:p>
          <a:p>
            <a:pPr marL="0" indent="0">
              <a:buNone/>
            </a:pPr>
            <a:endParaRPr lang="es-ES" sz="2800" b="1" dirty="0">
              <a:latin typeface="Arial" panose="020B0604020202020204" pitchFamily="34" charset="0"/>
              <a:ea typeface="Calibri" panose="020F0502020204030204" pitchFamily="34" charset="0"/>
            </a:endParaRPr>
          </a:p>
          <a:p>
            <a:pPr marL="0" indent="0">
              <a:buNone/>
            </a:pPr>
            <a:r>
              <a:rPr lang="es-ES" sz="2800" b="1" dirty="0">
                <a:effectLst/>
                <a:latin typeface="Arial" panose="020B0604020202020204" pitchFamily="34" charset="0"/>
                <a:ea typeface="Calibri" panose="020F0502020204030204" pitchFamily="34" charset="0"/>
              </a:rPr>
              <a:t>                     “</a:t>
            </a:r>
            <a:r>
              <a:rPr lang="es-ES" sz="2800" b="1" i="1" dirty="0">
                <a:effectLst/>
                <a:latin typeface="Arial" panose="020B0604020202020204" pitchFamily="34" charset="0"/>
                <a:ea typeface="Calibri" panose="020F0502020204030204" pitchFamily="34" charset="0"/>
              </a:rPr>
              <a:t>Células básicas de la democracia</a:t>
            </a:r>
            <a:r>
              <a:rPr lang="es-ES" sz="2800" b="1" dirty="0">
                <a:effectLst/>
                <a:latin typeface="Arial" panose="020B0604020202020204" pitchFamily="34" charset="0"/>
                <a:ea typeface="Calibri" panose="020F0502020204030204" pitchFamily="34" charset="0"/>
              </a:rPr>
              <a:t>”</a:t>
            </a:r>
            <a:endParaRPr lang="es-AR" sz="3200" b="1" dirty="0"/>
          </a:p>
          <a:p>
            <a:pPr marL="0" indent="0">
              <a:buNone/>
            </a:pPr>
            <a:r>
              <a:rPr lang="es-AR" b="1" dirty="0"/>
              <a:t>                                 Dr. Lisandro De la Torre</a:t>
            </a:r>
          </a:p>
          <a:p>
            <a:endParaRPr lang="es-AR" dirty="0"/>
          </a:p>
        </p:txBody>
      </p:sp>
    </p:spTree>
    <p:extLst>
      <p:ext uri="{BB962C8B-B14F-4D97-AF65-F5344CB8AC3E}">
        <p14:creationId xmlns:p14="http://schemas.microsoft.com/office/powerpoint/2010/main" val="16095135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058A81-7790-4F47-B0A6-584C8B462D83}"/>
              </a:ext>
            </a:extLst>
          </p:cNvPr>
          <p:cNvSpPr>
            <a:spLocks noGrp="1"/>
          </p:cNvSpPr>
          <p:nvPr>
            <p:ph type="title"/>
          </p:nvPr>
        </p:nvSpPr>
        <p:spPr>
          <a:xfrm>
            <a:off x="607209" y="133324"/>
            <a:ext cx="11020109" cy="2917884"/>
          </a:xfrm>
        </p:spPr>
        <p:txBody>
          <a:bodyPr>
            <a:normAutofit fontScale="90000"/>
          </a:bodyPr>
          <a:lstStyle/>
          <a:p>
            <a:r>
              <a:rPr lang="es-AR" dirty="0"/>
              <a:t>MARCO REGULATORIO</a:t>
            </a:r>
            <a:br>
              <a:rPr lang="es-AR" dirty="0"/>
            </a:br>
            <a:r>
              <a:rPr lang="es-AR" dirty="0"/>
              <a:t>PROCESO DE Apremio</a:t>
            </a:r>
            <a:br>
              <a:rPr lang="es-AR" dirty="0"/>
            </a:br>
            <a:r>
              <a:rPr lang="es-AR" dirty="0"/>
              <a:t/>
            </a:r>
            <a:br>
              <a:rPr lang="es-AR" dirty="0"/>
            </a:br>
            <a:r>
              <a:rPr lang="es-AR" sz="2700" b="1" dirty="0">
                <a:solidFill>
                  <a:schemeClr val="bg1"/>
                </a:solidFill>
              </a:rPr>
              <a:t>código fiscal</a:t>
            </a:r>
            <a:r>
              <a:rPr lang="es-AR" dirty="0"/>
              <a:t/>
            </a:r>
            <a:br>
              <a:rPr lang="es-AR" dirty="0"/>
            </a:br>
            <a:r>
              <a:rPr lang="es-ES" sz="2700" b="1" i="0" dirty="0">
                <a:solidFill>
                  <a:srgbClr val="000000"/>
                </a:solidFill>
                <a:effectLst/>
                <a:latin typeface="Times New Roman" panose="02020603050405020304" pitchFamily="18" charset="0"/>
              </a:rPr>
              <a:t>ARTÍCULO 168.</a:t>
            </a:r>
            <a:r>
              <a:rPr lang="es-ES" sz="2700" b="0" i="0" dirty="0">
                <a:solidFill>
                  <a:srgbClr val="000000"/>
                </a:solidFill>
                <a:effectLst/>
                <a:latin typeface="Times New Roman" panose="02020603050405020304" pitchFamily="18" charset="0"/>
              </a:rPr>
              <a:t> El cobro judicial de gravámenes, intereses y multas se practicará conforme al procedimiento establecido por la Ley de Apremio respectiva</a:t>
            </a:r>
            <a:r>
              <a:rPr lang="es-AR" sz="2700" dirty="0"/>
              <a:t> </a:t>
            </a:r>
          </a:p>
        </p:txBody>
      </p:sp>
      <p:sp>
        <p:nvSpPr>
          <p:cNvPr id="3" name="Marcador de contenido 2">
            <a:extLst>
              <a:ext uri="{FF2B5EF4-FFF2-40B4-BE49-F238E27FC236}">
                <a16:creationId xmlns:a16="http://schemas.microsoft.com/office/drawing/2014/main" id="{DA449DB4-7A68-448F-8663-4708DD063660}"/>
              </a:ext>
            </a:extLst>
          </p:cNvPr>
          <p:cNvSpPr>
            <a:spLocks noGrp="1"/>
          </p:cNvSpPr>
          <p:nvPr>
            <p:ph sz="half" idx="1"/>
          </p:nvPr>
        </p:nvSpPr>
        <p:spPr>
          <a:xfrm>
            <a:off x="684212" y="2695074"/>
            <a:ext cx="4937655" cy="3599892"/>
          </a:xfrm>
        </p:spPr>
        <p:txBody>
          <a:bodyPr/>
          <a:lstStyle/>
          <a:p>
            <a:r>
              <a:rPr lang="es-AR" dirty="0"/>
              <a:t>DEC LEY 9122/78</a:t>
            </a:r>
          </a:p>
          <a:p>
            <a:pPr marL="0" indent="0">
              <a:buNone/>
            </a:pPr>
            <a:r>
              <a:rPr lang="es-ES" b="1" i="0" dirty="0">
                <a:solidFill>
                  <a:srgbClr val="000000"/>
                </a:solidFill>
                <a:effectLst/>
                <a:latin typeface="Times New Roman" panose="02020603050405020304" pitchFamily="18" charset="0"/>
              </a:rPr>
              <a:t>ARTÍCULO 1°:</a:t>
            </a:r>
            <a:r>
              <a:rPr lang="es-ES" b="0" i="0" dirty="0">
                <a:solidFill>
                  <a:srgbClr val="000000"/>
                </a:solidFill>
                <a:effectLst/>
                <a:latin typeface="Times New Roman" panose="02020603050405020304" pitchFamily="18" charset="0"/>
              </a:rPr>
              <a:t> El cobro judicial de los créditos fiscales de la Provincia o municipalidades contra sus deudores y responsables, se hará por el procedimiento de apremio establecido en el presente cuerpo legal.</a:t>
            </a:r>
            <a:endParaRPr lang="es-AR" dirty="0"/>
          </a:p>
        </p:txBody>
      </p:sp>
      <p:sp>
        <p:nvSpPr>
          <p:cNvPr id="4" name="Marcador de contenido 3">
            <a:extLst>
              <a:ext uri="{FF2B5EF4-FFF2-40B4-BE49-F238E27FC236}">
                <a16:creationId xmlns:a16="http://schemas.microsoft.com/office/drawing/2014/main" id="{4831C938-DDB2-4C55-B3F4-991C3F0CB120}"/>
              </a:ext>
            </a:extLst>
          </p:cNvPr>
          <p:cNvSpPr>
            <a:spLocks noGrp="1"/>
          </p:cNvSpPr>
          <p:nvPr>
            <p:ph sz="half" idx="2"/>
          </p:nvPr>
        </p:nvSpPr>
        <p:spPr>
          <a:xfrm>
            <a:off x="6096000" y="2512194"/>
            <a:ext cx="4934479" cy="3782770"/>
          </a:xfrm>
        </p:spPr>
        <p:txBody>
          <a:bodyPr/>
          <a:lstStyle/>
          <a:p>
            <a:r>
              <a:rPr lang="es-AR" dirty="0"/>
              <a:t>LEY 13.406</a:t>
            </a:r>
          </a:p>
          <a:p>
            <a:pPr marL="0" indent="0">
              <a:buNone/>
            </a:pPr>
            <a:r>
              <a:rPr lang="es-ES" b="1" i="0" dirty="0">
                <a:solidFill>
                  <a:srgbClr val="000000"/>
                </a:solidFill>
                <a:effectLst/>
                <a:latin typeface="Times New Roman" panose="02020603050405020304" pitchFamily="18" charset="0"/>
                <a:ea typeface="Arial Unicode MS" panose="020B0604020202020204" pitchFamily="34" charset="-128"/>
              </a:rPr>
              <a:t>ARTÍCULO 1.- </a:t>
            </a:r>
            <a:r>
              <a:rPr lang="es-ES" b="0" i="0" dirty="0">
                <a:solidFill>
                  <a:srgbClr val="000000"/>
                </a:solidFill>
                <a:effectLst/>
                <a:latin typeface="Times New Roman" panose="02020603050405020304" pitchFamily="18" charset="0"/>
              </a:rPr>
              <a:t>El cobro judicial de los créditos fiscales por tributos, sus accesorios y su multas de la Provincia o municipalidades contra sus deudores y responsables, se hará por el procedimiento de apremio establecido en la presente Ley.</a:t>
            </a:r>
            <a:endParaRPr lang="es-AR" dirty="0"/>
          </a:p>
        </p:txBody>
      </p:sp>
    </p:spTree>
    <p:extLst>
      <p:ext uri="{BB962C8B-B14F-4D97-AF65-F5344CB8AC3E}">
        <p14:creationId xmlns:p14="http://schemas.microsoft.com/office/powerpoint/2010/main" val="17641087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3BC2DE04-DFDB-4F49-9567-298EAE02BCEF}"/>
              </a:ext>
            </a:extLst>
          </p:cNvPr>
          <p:cNvSpPr>
            <a:spLocks noGrp="1"/>
          </p:cNvSpPr>
          <p:nvPr>
            <p:ph type="title"/>
          </p:nvPr>
        </p:nvSpPr>
        <p:spPr>
          <a:xfrm>
            <a:off x="597584" y="370306"/>
            <a:ext cx="8534401" cy="1506620"/>
          </a:xfrm>
        </p:spPr>
        <p:txBody>
          <a:bodyPr/>
          <a:lstStyle/>
          <a:p>
            <a:r>
              <a:rPr lang="es-AR" dirty="0"/>
              <a:t>Complemento del la ley 13.406</a:t>
            </a:r>
          </a:p>
        </p:txBody>
      </p:sp>
      <p:sp>
        <p:nvSpPr>
          <p:cNvPr id="6" name="Marcador de texto 5">
            <a:extLst>
              <a:ext uri="{FF2B5EF4-FFF2-40B4-BE49-F238E27FC236}">
                <a16:creationId xmlns:a16="http://schemas.microsoft.com/office/drawing/2014/main" id="{43FD7B1E-67D3-41C5-ACEF-C8FCAC7AE581}"/>
              </a:ext>
            </a:extLst>
          </p:cNvPr>
          <p:cNvSpPr>
            <a:spLocks noGrp="1"/>
          </p:cNvSpPr>
          <p:nvPr>
            <p:ph type="body" idx="1"/>
          </p:nvPr>
        </p:nvSpPr>
        <p:spPr>
          <a:xfrm>
            <a:off x="597583" y="2714324"/>
            <a:ext cx="9210559" cy="3676850"/>
          </a:xfrm>
        </p:spPr>
        <p:txBody>
          <a:bodyPr>
            <a:normAutofit/>
          </a:bodyPr>
          <a:lstStyle/>
          <a:p>
            <a:r>
              <a:rPr lang="es-ES" sz="2400" dirty="0">
                <a:solidFill>
                  <a:schemeClr val="bg1"/>
                </a:solidFill>
              </a:rPr>
              <a:t>ARTÍCULO 25.- La presente Ley se complementará con las normas procesales contenidas en el Código Fiscal -Ley 10397 y sus modificatorias-.</a:t>
            </a:r>
          </a:p>
          <a:p>
            <a:endParaRPr lang="es-ES" sz="2400" dirty="0">
              <a:solidFill>
                <a:schemeClr val="bg1"/>
              </a:solidFill>
            </a:endParaRPr>
          </a:p>
          <a:p>
            <a:r>
              <a:rPr lang="es-ES" sz="2400" dirty="0">
                <a:solidFill>
                  <a:schemeClr val="bg1"/>
                </a:solidFill>
              </a:rPr>
              <a:t>El Código Procesal Civil y Comercial de la Provincia de Buenos Aires será de aplicación supletoria en todas las situaciones no previstas en la presente Ley y en el Código Fiscal.</a:t>
            </a:r>
            <a:endParaRPr lang="es-AR" sz="2400" dirty="0">
              <a:solidFill>
                <a:schemeClr val="bg1"/>
              </a:solidFill>
            </a:endParaRPr>
          </a:p>
        </p:txBody>
      </p:sp>
    </p:spTree>
    <p:extLst>
      <p:ext uri="{BB962C8B-B14F-4D97-AF65-F5344CB8AC3E}">
        <p14:creationId xmlns:p14="http://schemas.microsoft.com/office/powerpoint/2010/main" val="39546257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01C62E-73DC-44BD-9A03-857B29381CC9}"/>
              </a:ext>
            </a:extLst>
          </p:cNvPr>
          <p:cNvSpPr>
            <a:spLocks noGrp="1"/>
          </p:cNvSpPr>
          <p:nvPr>
            <p:ph type="title"/>
          </p:nvPr>
        </p:nvSpPr>
        <p:spPr>
          <a:xfrm>
            <a:off x="587958" y="863600"/>
            <a:ext cx="8534401" cy="936324"/>
          </a:xfrm>
        </p:spPr>
        <p:txBody>
          <a:bodyPr>
            <a:normAutofit/>
          </a:bodyPr>
          <a:lstStyle/>
          <a:p>
            <a:r>
              <a:rPr lang="es-AR" sz="4000" dirty="0"/>
              <a:t>Inicio</a:t>
            </a:r>
          </a:p>
        </p:txBody>
      </p:sp>
      <p:sp>
        <p:nvSpPr>
          <p:cNvPr id="3" name="Marcador de texto 2">
            <a:extLst>
              <a:ext uri="{FF2B5EF4-FFF2-40B4-BE49-F238E27FC236}">
                <a16:creationId xmlns:a16="http://schemas.microsoft.com/office/drawing/2014/main" id="{E161552B-8409-4336-9272-0857A1616045}"/>
              </a:ext>
            </a:extLst>
          </p:cNvPr>
          <p:cNvSpPr>
            <a:spLocks noGrp="1"/>
          </p:cNvSpPr>
          <p:nvPr>
            <p:ph type="body" idx="1"/>
          </p:nvPr>
        </p:nvSpPr>
        <p:spPr>
          <a:xfrm>
            <a:off x="684212" y="2059806"/>
            <a:ext cx="10769851" cy="3934594"/>
          </a:xfrm>
        </p:spPr>
        <p:txBody>
          <a:bodyPr>
            <a:normAutofit/>
          </a:bodyPr>
          <a:lstStyle/>
          <a:p>
            <a:r>
              <a:rPr lang="es-AR" sz="3600" dirty="0">
                <a:solidFill>
                  <a:schemeClr val="bg1"/>
                </a:solidFill>
              </a:rPr>
              <a:t>Objetivo/efectos</a:t>
            </a:r>
          </a:p>
          <a:p>
            <a:r>
              <a:rPr lang="es-AR" sz="3600" dirty="0">
                <a:solidFill>
                  <a:schemeClr val="bg1"/>
                </a:solidFill>
              </a:rPr>
              <a:t>a- Cobrar el crédito fiscal</a:t>
            </a:r>
          </a:p>
          <a:p>
            <a:r>
              <a:rPr lang="es-AR" sz="3600" dirty="0">
                <a:solidFill>
                  <a:schemeClr val="bg1"/>
                </a:solidFill>
              </a:rPr>
              <a:t>b- prolongar la vida útil de la deuda tributaria (evitando la prescripción)</a:t>
            </a:r>
          </a:p>
          <a:p>
            <a:r>
              <a:rPr lang="es-AR" sz="3600" dirty="0">
                <a:solidFill>
                  <a:schemeClr val="bg1"/>
                </a:solidFill>
              </a:rPr>
              <a:t>c- Generar percepción de riesgo  </a:t>
            </a:r>
          </a:p>
          <a:p>
            <a:endParaRPr lang="es-AR" sz="3600" dirty="0"/>
          </a:p>
        </p:txBody>
      </p:sp>
    </p:spTree>
    <p:extLst>
      <p:ext uri="{BB962C8B-B14F-4D97-AF65-F5344CB8AC3E}">
        <p14:creationId xmlns:p14="http://schemas.microsoft.com/office/powerpoint/2010/main" val="13075016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BB809C-C64D-41A1-8069-E0491AE5285A}"/>
              </a:ext>
            </a:extLst>
          </p:cNvPr>
          <p:cNvSpPr>
            <a:spLocks noGrp="1"/>
          </p:cNvSpPr>
          <p:nvPr>
            <p:ph type="title"/>
          </p:nvPr>
        </p:nvSpPr>
        <p:spPr>
          <a:xfrm>
            <a:off x="549458" y="0"/>
            <a:ext cx="8534401" cy="1309036"/>
          </a:xfrm>
        </p:spPr>
        <p:txBody>
          <a:bodyPr>
            <a:normAutofit/>
          </a:bodyPr>
          <a:lstStyle/>
          <a:p>
            <a:r>
              <a:rPr lang="es-AR" dirty="0"/>
              <a:t>Sujeto pasivo   </a:t>
            </a:r>
            <a:br>
              <a:rPr lang="es-AR" dirty="0"/>
            </a:br>
            <a:r>
              <a:rPr lang="es-AR" sz="2400" dirty="0"/>
              <a:t>Art 20</a:t>
            </a:r>
          </a:p>
        </p:txBody>
      </p:sp>
      <p:sp>
        <p:nvSpPr>
          <p:cNvPr id="3" name="Marcador de texto 2">
            <a:extLst>
              <a:ext uri="{FF2B5EF4-FFF2-40B4-BE49-F238E27FC236}">
                <a16:creationId xmlns:a16="http://schemas.microsoft.com/office/drawing/2014/main" id="{DECB74DE-E408-4A62-9468-D7703465F742}"/>
              </a:ext>
            </a:extLst>
          </p:cNvPr>
          <p:cNvSpPr>
            <a:spLocks noGrp="1"/>
          </p:cNvSpPr>
          <p:nvPr>
            <p:ph type="body" idx="1"/>
          </p:nvPr>
        </p:nvSpPr>
        <p:spPr>
          <a:xfrm>
            <a:off x="163629" y="956911"/>
            <a:ext cx="11839074" cy="5713395"/>
          </a:xfrm>
        </p:spPr>
        <p:txBody>
          <a:bodyPr>
            <a:normAutofit/>
          </a:bodyPr>
          <a:lstStyle/>
          <a:p>
            <a:endParaRPr lang="es-ES" sz="2400" dirty="0">
              <a:solidFill>
                <a:schemeClr val="bg1"/>
              </a:solidFill>
            </a:endParaRPr>
          </a:p>
          <a:p>
            <a:r>
              <a:rPr lang="es-ES" sz="2400" dirty="0">
                <a:solidFill>
                  <a:schemeClr val="bg1">
                    <a:lumMod val="95000"/>
                    <a:lumOff val="5000"/>
                  </a:schemeClr>
                </a:solidFill>
              </a:rPr>
              <a:t>a) Las personas de existencia visible capaces o incapaces según el derecho privado;</a:t>
            </a:r>
          </a:p>
          <a:p>
            <a:r>
              <a:rPr lang="es-ES" sz="2400" dirty="0">
                <a:solidFill>
                  <a:schemeClr val="bg1">
                    <a:lumMod val="95000"/>
                    <a:lumOff val="5000"/>
                  </a:schemeClr>
                </a:solidFill>
              </a:rPr>
              <a:t>b) Las personas jurídicas del Código Civil y Comercial de la Nación;</a:t>
            </a:r>
          </a:p>
          <a:p>
            <a:r>
              <a:rPr lang="es-ES" sz="2400" dirty="0">
                <a:solidFill>
                  <a:schemeClr val="bg1">
                    <a:lumMod val="95000"/>
                    <a:lumOff val="5000"/>
                  </a:schemeClr>
                </a:solidFill>
              </a:rPr>
              <a:t>c) Las empresas y otras entidades que no tengan las cualidades enunciadas en el inciso anterior y sean consideradas como unidades económicas generadoras del hecho imponible;</a:t>
            </a:r>
          </a:p>
          <a:p>
            <a:r>
              <a:rPr lang="es-ES" sz="2400" dirty="0">
                <a:solidFill>
                  <a:schemeClr val="bg1">
                    <a:lumMod val="95000"/>
                    <a:lumOff val="5000"/>
                  </a:schemeClr>
                </a:solidFill>
              </a:rPr>
              <a:t>d) Las sucesiones indivisas hasta la fecha que se dicte declaratoria de herederos…</a:t>
            </a:r>
          </a:p>
          <a:p>
            <a:r>
              <a:rPr lang="es-ES" sz="2400" dirty="0">
                <a:solidFill>
                  <a:schemeClr val="bg1">
                    <a:lumMod val="95000"/>
                    <a:lumOff val="5000"/>
                  </a:schemeClr>
                </a:solidFill>
              </a:rPr>
              <a:t>e) Los organismos del Estado Nacional, Provincial o Municipal y las empresas o entidades de propiedad o con participación estatal. </a:t>
            </a:r>
            <a:endParaRPr lang="es-AR" sz="2400" dirty="0">
              <a:solidFill>
                <a:schemeClr val="bg1">
                  <a:lumMod val="95000"/>
                  <a:lumOff val="5000"/>
                </a:schemeClr>
              </a:solidFill>
            </a:endParaRPr>
          </a:p>
          <a:p>
            <a:endParaRPr lang="es-AR" sz="2400" dirty="0">
              <a:solidFill>
                <a:schemeClr val="bg1"/>
              </a:solidFill>
            </a:endParaRPr>
          </a:p>
        </p:txBody>
      </p:sp>
    </p:spTree>
    <p:extLst>
      <p:ext uri="{BB962C8B-B14F-4D97-AF65-F5344CB8AC3E}">
        <p14:creationId xmlns:p14="http://schemas.microsoft.com/office/powerpoint/2010/main" val="4132148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8ACFDF-99A4-4586-AB21-C5F00632DEBA}"/>
              </a:ext>
            </a:extLst>
          </p:cNvPr>
          <p:cNvSpPr>
            <a:spLocks noGrp="1"/>
          </p:cNvSpPr>
          <p:nvPr>
            <p:ph type="title"/>
          </p:nvPr>
        </p:nvSpPr>
        <p:spPr>
          <a:xfrm>
            <a:off x="424331" y="196967"/>
            <a:ext cx="6399982" cy="582679"/>
          </a:xfrm>
        </p:spPr>
        <p:txBody>
          <a:bodyPr>
            <a:normAutofit fontScale="90000"/>
          </a:bodyPr>
          <a:lstStyle/>
          <a:p>
            <a:r>
              <a:rPr lang="es-AR" dirty="0"/>
              <a:t>RESPONSABLES SOLIDARIOS</a:t>
            </a:r>
          </a:p>
        </p:txBody>
      </p:sp>
      <p:sp>
        <p:nvSpPr>
          <p:cNvPr id="3" name="Marcador de texto 2">
            <a:extLst>
              <a:ext uri="{FF2B5EF4-FFF2-40B4-BE49-F238E27FC236}">
                <a16:creationId xmlns:a16="http://schemas.microsoft.com/office/drawing/2014/main" id="{86EE4E4A-6D5D-47BF-842C-A5DF5D9E2D34}"/>
              </a:ext>
            </a:extLst>
          </p:cNvPr>
          <p:cNvSpPr>
            <a:spLocks noGrp="1"/>
          </p:cNvSpPr>
          <p:nvPr>
            <p:ph type="body" idx="1"/>
          </p:nvPr>
        </p:nvSpPr>
        <p:spPr>
          <a:xfrm>
            <a:off x="0" y="875899"/>
            <a:ext cx="12192000" cy="5900285"/>
          </a:xfrm>
        </p:spPr>
        <p:txBody>
          <a:bodyPr>
            <a:noAutofit/>
          </a:bodyPr>
          <a:lstStyle/>
          <a:p>
            <a:pPr algn="just"/>
            <a:r>
              <a:rPr lang="es-ES" sz="2000" b="1" dirty="0">
                <a:solidFill>
                  <a:schemeClr val="bg1"/>
                </a:solidFill>
              </a:rPr>
              <a:t>Artículo 21°: </a:t>
            </a:r>
            <a:r>
              <a:rPr lang="es-ES" sz="2000" dirty="0">
                <a:solidFill>
                  <a:schemeClr val="bg1"/>
                </a:solidFill>
              </a:rPr>
              <a:t>Están obligados a abonar los tributos municipales.. como responsables solidarios del cumplimiento de la deuda tributaria de sus representados, mandantes, acreedores y/o titulares de los bienes administrados o en liquidación, los siguientes responsables: a) Los padres, tutores o curadores de los incapaces.. b) Los síndicos y liquidadores de las quiebras… los administradores de las sucesiones …, el cónyuge supérstite y demás herederos; c) Los integrantes de los órganos de administración…, de personas jurídicas; asociaciones con o sin personería jurídica; los patrimonios destinados a un fin determinado, cuando sean consideradas unidades económicas para la atribución del hecho imponible. d) Los administradores o apoderados de patrimonio, empresas o bienes que en ejercicio de sus funciones, puedan determinar íntegramente la materia imponible ..; e) Los agentes de retención y los de percepción... f) … Los escribanos públicos intervinientes actuarán como agentes de retención de los gravámenes municipales., g) Los adquirentes de fondos de comercio se haya cumplimentado o no la transferencia..; h) Los responsables antes referidos, cuando no hayan comunicado a la Municipalidad cambios en la titularidad y el domicilio fiscal de los hechos imponibles</a:t>
            </a:r>
            <a:r>
              <a:rPr lang="es-ES" sz="2000" dirty="0"/>
              <a:t>; </a:t>
            </a:r>
            <a:r>
              <a:rPr lang="es-ES" sz="2000" dirty="0">
                <a:solidFill>
                  <a:schemeClr val="bg1"/>
                </a:solidFill>
              </a:rPr>
              <a:t>i) Los terceros que por su responsabilidad o negligencia facilitaren u ocasionaren el incumplimiento de las obligaciones fiscales de los sujetos titulares de hechos imponibles. j) Los propietarios de los bienes respecto de las deudas por tributos y derechos originadas en razón de la explotación comercial y/o actividades de sus inquilinos…</a:t>
            </a:r>
            <a:endParaRPr lang="es-AR" sz="2000" dirty="0">
              <a:solidFill>
                <a:schemeClr val="bg1"/>
              </a:solidFill>
            </a:endParaRPr>
          </a:p>
        </p:txBody>
      </p:sp>
    </p:spTree>
    <p:extLst>
      <p:ext uri="{BB962C8B-B14F-4D97-AF65-F5344CB8AC3E}">
        <p14:creationId xmlns:p14="http://schemas.microsoft.com/office/powerpoint/2010/main" val="36478684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751137-96AA-4BA4-AF82-7947C9E3D0B1}"/>
              </a:ext>
            </a:extLst>
          </p:cNvPr>
          <p:cNvSpPr>
            <a:spLocks noGrp="1"/>
          </p:cNvSpPr>
          <p:nvPr>
            <p:ph type="title"/>
          </p:nvPr>
        </p:nvSpPr>
        <p:spPr>
          <a:xfrm>
            <a:off x="222198" y="1872"/>
            <a:ext cx="8534401" cy="861728"/>
          </a:xfrm>
        </p:spPr>
        <p:txBody>
          <a:bodyPr>
            <a:normAutofit/>
          </a:bodyPr>
          <a:lstStyle/>
          <a:p>
            <a:r>
              <a:rPr lang="es-AR" sz="3600" b="1" dirty="0"/>
              <a:t>Extensión responsable solidario</a:t>
            </a:r>
            <a:endParaRPr lang="es-AR" dirty="0"/>
          </a:p>
        </p:txBody>
      </p:sp>
      <p:sp>
        <p:nvSpPr>
          <p:cNvPr id="3" name="Marcador de texto 2">
            <a:extLst>
              <a:ext uri="{FF2B5EF4-FFF2-40B4-BE49-F238E27FC236}">
                <a16:creationId xmlns:a16="http://schemas.microsoft.com/office/drawing/2014/main" id="{AB9849BA-8FCF-47D6-8342-4AF5A20A78AC}"/>
              </a:ext>
            </a:extLst>
          </p:cNvPr>
          <p:cNvSpPr>
            <a:spLocks noGrp="1"/>
          </p:cNvSpPr>
          <p:nvPr>
            <p:ph type="body" idx="1"/>
          </p:nvPr>
        </p:nvSpPr>
        <p:spPr>
          <a:xfrm>
            <a:off x="684213" y="1116531"/>
            <a:ext cx="10173084" cy="4906745"/>
          </a:xfrm>
        </p:spPr>
        <p:txBody>
          <a:bodyPr>
            <a:normAutofit/>
          </a:bodyPr>
          <a:lstStyle/>
          <a:p>
            <a:r>
              <a:rPr lang="es-AR" sz="1800" b="1" dirty="0">
                <a:solidFill>
                  <a:schemeClr val="bg1"/>
                </a:solidFill>
              </a:rPr>
              <a:t/>
            </a:r>
            <a:br>
              <a:rPr lang="es-AR" sz="1800" b="1" dirty="0">
                <a:solidFill>
                  <a:schemeClr val="bg1"/>
                </a:solidFill>
              </a:rPr>
            </a:br>
            <a:r>
              <a:rPr lang="es-ES" sz="2800" b="1" dirty="0">
                <a:solidFill>
                  <a:schemeClr val="bg1"/>
                </a:solidFill>
              </a:rPr>
              <a:t>Artículo 24°: </a:t>
            </a:r>
            <a:r>
              <a:rPr lang="es-ES" sz="2800" dirty="0">
                <a:solidFill>
                  <a:schemeClr val="bg1"/>
                </a:solidFill>
              </a:rPr>
              <a:t>La solidaridad establecida en esta Ordenanza y/o en las demás Ordenanzas Fiscales tendrá los siguientes efectos:</a:t>
            </a:r>
            <a:br>
              <a:rPr lang="es-ES" sz="2800" dirty="0">
                <a:solidFill>
                  <a:schemeClr val="bg1"/>
                </a:solidFill>
              </a:rPr>
            </a:br>
            <a:r>
              <a:rPr lang="es-ES" sz="2800" dirty="0">
                <a:solidFill>
                  <a:schemeClr val="bg1"/>
                </a:solidFill>
              </a:rPr>
              <a:t>a) La obligación podrá ser exigida judicialmente, en forma total o parcial, a cualquiera de los contribuyentes o responsables solidarios, o a todos ellos, a elección de la Autoridad de Aplicación; </a:t>
            </a:r>
            <a:r>
              <a:rPr lang="es-ES" sz="2800" b="1" dirty="0">
                <a:solidFill>
                  <a:schemeClr val="bg1"/>
                </a:solidFill>
              </a:rPr>
              <a:t>al momento del título ejecutivo</a:t>
            </a:r>
            <a:r>
              <a:rPr lang="es-ES" sz="2800" dirty="0">
                <a:solidFill>
                  <a:schemeClr val="bg1"/>
                </a:solidFill>
              </a:rPr>
              <a:t>. </a:t>
            </a:r>
            <a:r>
              <a:rPr lang="es-AR" sz="2800" dirty="0">
                <a:solidFill>
                  <a:schemeClr val="bg1"/>
                </a:solidFill>
              </a:rPr>
              <a:t/>
            </a:r>
            <a:br>
              <a:rPr lang="es-AR" sz="2800" dirty="0">
                <a:solidFill>
                  <a:schemeClr val="bg1"/>
                </a:solidFill>
              </a:rPr>
            </a:br>
            <a:endParaRPr lang="es-AR" sz="2800" dirty="0"/>
          </a:p>
        </p:txBody>
      </p:sp>
    </p:spTree>
    <p:extLst>
      <p:ext uri="{BB962C8B-B14F-4D97-AF65-F5344CB8AC3E}">
        <p14:creationId xmlns:p14="http://schemas.microsoft.com/office/powerpoint/2010/main" val="2772352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40E7DC-DDE3-408A-92A2-C7B6135D80AF}"/>
              </a:ext>
            </a:extLst>
          </p:cNvPr>
          <p:cNvSpPr>
            <a:spLocks noGrp="1"/>
          </p:cNvSpPr>
          <p:nvPr>
            <p:ph type="title"/>
          </p:nvPr>
        </p:nvSpPr>
        <p:spPr>
          <a:xfrm>
            <a:off x="259882" y="114300"/>
            <a:ext cx="11646570" cy="954104"/>
          </a:xfrm>
        </p:spPr>
        <p:txBody>
          <a:bodyPr/>
          <a:lstStyle/>
          <a:p>
            <a:r>
              <a:rPr lang="es-AR" dirty="0"/>
              <a:t>Medidas cautelares</a:t>
            </a:r>
            <a:br>
              <a:rPr lang="es-AR" dirty="0"/>
            </a:br>
            <a:r>
              <a:rPr lang="es-AR" sz="2000" dirty="0"/>
              <a:t>Articulo 6</a:t>
            </a:r>
          </a:p>
        </p:txBody>
      </p:sp>
      <p:sp>
        <p:nvSpPr>
          <p:cNvPr id="3" name="Marcador de texto 2">
            <a:extLst>
              <a:ext uri="{FF2B5EF4-FFF2-40B4-BE49-F238E27FC236}">
                <a16:creationId xmlns:a16="http://schemas.microsoft.com/office/drawing/2014/main" id="{BD22E5F2-0A1C-4692-A868-F371881D1C45}"/>
              </a:ext>
            </a:extLst>
          </p:cNvPr>
          <p:cNvSpPr>
            <a:spLocks noGrp="1"/>
          </p:cNvSpPr>
          <p:nvPr>
            <p:ph type="body" idx="1"/>
          </p:nvPr>
        </p:nvSpPr>
        <p:spPr>
          <a:xfrm>
            <a:off x="1" y="1068404"/>
            <a:ext cx="12192000" cy="5789596"/>
          </a:xfrm>
        </p:spPr>
        <p:txBody>
          <a:bodyPr>
            <a:noAutofit/>
          </a:bodyPr>
          <a:lstStyle/>
          <a:p>
            <a:r>
              <a:rPr lang="es-ES" sz="2200" dirty="0">
                <a:solidFill>
                  <a:schemeClr val="bg1"/>
                </a:solidFill>
              </a:rPr>
              <a:t>Al inicio o con posterioridad y en cualquier estado …. la </a:t>
            </a:r>
            <a:r>
              <a:rPr lang="es-ES" sz="2200" b="1" dirty="0">
                <a:solidFill>
                  <a:schemeClr val="bg1"/>
                </a:solidFill>
              </a:rPr>
              <a:t>parte actora podrá solicitar toda medida cautelar o modificación de las decretadas con anterioridad, y el juez deberá disponerla</a:t>
            </a:r>
            <a:r>
              <a:rPr lang="es-ES" sz="2200" dirty="0">
                <a:solidFill>
                  <a:schemeClr val="bg1"/>
                </a:solidFill>
              </a:rPr>
              <a:t>, sin más recaudos ni necesidad de acreditación de peligro en la demora... Podrá solicitarse entre otras:</a:t>
            </a:r>
          </a:p>
          <a:p>
            <a:r>
              <a:rPr lang="es-ES" sz="2200" dirty="0">
                <a:solidFill>
                  <a:schemeClr val="bg1"/>
                </a:solidFill>
              </a:rPr>
              <a:t>a) Traba de embargos sobre:</a:t>
            </a:r>
          </a:p>
          <a:p>
            <a:pPr algn="just"/>
            <a:r>
              <a:rPr lang="es-ES" sz="2200" dirty="0">
                <a:solidFill>
                  <a:schemeClr val="bg1"/>
                </a:solidFill>
              </a:rPr>
              <a:t>1) Dinero efectivo o cuentas o activos bancarios y financieros, a diligenciar directamente ante las entidades correspondientes para el supuesto de encontrarse determinadas</a:t>
            </a:r>
            <a:r>
              <a:rPr lang="es-ES" sz="2200" b="1" dirty="0">
                <a:solidFill>
                  <a:schemeClr val="bg1"/>
                </a:solidFill>
              </a:rPr>
              <a:t>, caso contrario ante el Banco Central de la República Argentina para que proceda a efectuar las comunicaciones pertinentes a las instituciones donde puedan existir, instruyendo la transferencia a cuenta de autos exclusivamente del monto  reclamado con más lo presupuestado para responder a intereses y costas.</a:t>
            </a:r>
            <a:r>
              <a:rPr lang="es-ES" sz="2200" dirty="0">
                <a:solidFill>
                  <a:schemeClr val="bg1"/>
                </a:solidFill>
              </a:rPr>
              <a:t> Para el caso de resultar insuficientes, las cuentas permanecerán embargadas hasta que se acredite y transfiera el monto…… La entidad requerida deberá informar al Juzgado en el plazo de cinco (5) días hábiles desde la toma de razón, el detalle preciso de las cuentas u operaciones activas a nombre del ejecutado, su saldo….</a:t>
            </a:r>
            <a:r>
              <a:rPr lang="es-ES" sz="2000" dirty="0">
                <a:solidFill>
                  <a:schemeClr val="bg1"/>
                </a:solidFill>
              </a:rPr>
              <a:t>”</a:t>
            </a:r>
          </a:p>
          <a:p>
            <a:r>
              <a:rPr lang="es-ES" sz="2000" dirty="0">
                <a:solidFill>
                  <a:schemeClr val="bg1"/>
                </a:solidFill>
              </a:rPr>
              <a:t>.</a:t>
            </a:r>
            <a:endParaRPr lang="es-AR" sz="2000" dirty="0">
              <a:solidFill>
                <a:schemeClr val="bg1"/>
              </a:solidFill>
            </a:endParaRPr>
          </a:p>
        </p:txBody>
      </p:sp>
    </p:spTree>
    <p:extLst>
      <p:ext uri="{BB962C8B-B14F-4D97-AF65-F5344CB8AC3E}">
        <p14:creationId xmlns:p14="http://schemas.microsoft.com/office/powerpoint/2010/main" val="36338517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7BAD2A-BF68-4C18-B6E5-E4F32472517F}"/>
              </a:ext>
            </a:extLst>
          </p:cNvPr>
          <p:cNvSpPr>
            <a:spLocks noGrp="1"/>
          </p:cNvSpPr>
          <p:nvPr>
            <p:ph type="title"/>
          </p:nvPr>
        </p:nvSpPr>
        <p:spPr>
          <a:xfrm>
            <a:off x="684211" y="1732547"/>
            <a:ext cx="10067208" cy="4261853"/>
          </a:xfrm>
        </p:spPr>
        <p:txBody>
          <a:bodyPr>
            <a:normAutofit fontScale="90000"/>
          </a:bodyPr>
          <a:lstStyle/>
          <a:p>
            <a:r>
              <a:rPr lang="es-AR" dirty="0"/>
              <a:t/>
            </a:r>
            <a:br>
              <a:rPr lang="es-AR" dirty="0"/>
            </a:br>
            <a:r>
              <a:rPr lang="es-AR" dirty="0"/>
              <a:t>CARACTERISTICAS</a:t>
            </a:r>
            <a:br>
              <a:rPr lang="es-AR" dirty="0"/>
            </a:br>
            <a:r>
              <a:rPr lang="es-AR" dirty="0"/>
              <a:t/>
            </a:r>
            <a:br>
              <a:rPr lang="es-AR" dirty="0"/>
            </a:br>
            <a:r>
              <a:rPr lang="es-AR" dirty="0"/>
              <a:t/>
            </a:r>
            <a:br>
              <a:rPr lang="es-AR" dirty="0"/>
            </a:br>
            <a:r>
              <a:rPr lang="es-AR" sz="4000" dirty="0"/>
              <a:t>*ALTO IMPACTO</a:t>
            </a:r>
            <a:br>
              <a:rPr lang="es-AR" sz="4000" dirty="0"/>
            </a:br>
            <a:r>
              <a:rPr lang="es-AR" sz="4000" dirty="0"/>
              <a:t>*EFECTIVIDAD</a:t>
            </a:r>
            <a:br>
              <a:rPr lang="es-AR" sz="4000" dirty="0"/>
            </a:br>
            <a:r>
              <a:rPr lang="es-AR" sz="4000" dirty="0"/>
              <a:t>*RESPUESTA INMEDIATA DEL CONTRIBUYENTE</a:t>
            </a:r>
            <a:br>
              <a:rPr lang="es-AR" sz="4000" dirty="0"/>
            </a:br>
            <a:r>
              <a:rPr lang="es-AR" sz="4000" dirty="0"/>
              <a:t>*económico en términos procesales</a:t>
            </a:r>
            <a:br>
              <a:rPr lang="es-AR" sz="4000" dirty="0"/>
            </a:br>
            <a:r>
              <a:rPr lang="es-AR" sz="4000" dirty="0"/>
              <a:t/>
            </a:r>
            <a:br>
              <a:rPr lang="es-AR" sz="4000" dirty="0"/>
            </a:br>
            <a:endParaRPr lang="es-AR" sz="4000" dirty="0"/>
          </a:p>
        </p:txBody>
      </p:sp>
      <p:sp>
        <p:nvSpPr>
          <p:cNvPr id="3" name="Marcador de texto 2">
            <a:extLst>
              <a:ext uri="{FF2B5EF4-FFF2-40B4-BE49-F238E27FC236}">
                <a16:creationId xmlns:a16="http://schemas.microsoft.com/office/drawing/2014/main" id="{12EC83E9-12CF-46F8-BF68-2B282E4F2015}"/>
              </a:ext>
            </a:extLst>
          </p:cNvPr>
          <p:cNvSpPr>
            <a:spLocks noGrp="1"/>
          </p:cNvSpPr>
          <p:nvPr>
            <p:ph type="body" idx="1"/>
          </p:nvPr>
        </p:nvSpPr>
        <p:spPr>
          <a:xfrm>
            <a:off x="684213" y="5823284"/>
            <a:ext cx="8534400" cy="171116"/>
          </a:xfrm>
        </p:spPr>
        <p:txBody>
          <a:bodyPr>
            <a:normAutofit fontScale="25000" lnSpcReduction="20000"/>
          </a:bodyPr>
          <a:lstStyle/>
          <a:p>
            <a:r>
              <a:rPr lang="es-AR" dirty="0"/>
              <a:t>D</a:t>
            </a:r>
          </a:p>
          <a:p>
            <a:endParaRPr lang="es-AR" dirty="0"/>
          </a:p>
          <a:p>
            <a:endParaRPr lang="es-AR" dirty="0"/>
          </a:p>
          <a:p>
            <a:endParaRPr lang="es-AR" dirty="0"/>
          </a:p>
        </p:txBody>
      </p:sp>
    </p:spTree>
    <p:extLst>
      <p:ext uri="{BB962C8B-B14F-4D97-AF65-F5344CB8AC3E}">
        <p14:creationId xmlns:p14="http://schemas.microsoft.com/office/powerpoint/2010/main" val="14804891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97CA68-6EE5-4563-A0E1-93D156D31BAA}"/>
              </a:ext>
            </a:extLst>
          </p:cNvPr>
          <p:cNvSpPr>
            <a:spLocks noGrp="1"/>
          </p:cNvSpPr>
          <p:nvPr>
            <p:ph type="title"/>
          </p:nvPr>
        </p:nvSpPr>
        <p:spPr>
          <a:xfrm>
            <a:off x="415857" y="170071"/>
            <a:ext cx="6054517" cy="684695"/>
          </a:xfrm>
        </p:spPr>
        <p:txBody>
          <a:bodyPr>
            <a:normAutofit/>
          </a:bodyPr>
          <a:lstStyle/>
          <a:p>
            <a:r>
              <a:rPr lang="es-AR" dirty="0"/>
              <a:t>Mandamiento (</a:t>
            </a:r>
            <a:r>
              <a:rPr lang="es-AR" sz="2800" dirty="0"/>
              <a:t>Art. 7 y 8)</a:t>
            </a:r>
          </a:p>
        </p:txBody>
      </p:sp>
      <p:sp>
        <p:nvSpPr>
          <p:cNvPr id="3" name="Marcador de texto 2">
            <a:extLst>
              <a:ext uri="{FF2B5EF4-FFF2-40B4-BE49-F238E27FC236}">
                <a16:creationId xmlns:a16="http://schemas.microsoft.com/office/drawing/2014/main" id="{CF21F2CC-3A14-458C-BC50-F1668CF56AF4}"/>
              </a:ext>
            </a:extLst>
          </p:cNvPr>
          <p:cNvSpPr>
            <a:spLocks noGrp="1"/>
          </p:cNvSpPr>
          <p:nvPr>
            <p:ph type="body" idx="1"/>
          </p:nvPr>
        </p:nvSpPr>
        <p:spPr>
          <a:xfrm>
            <a:off x="753787" y="964096"/>
            <a:ext cx="10427735" cy="5585791"/>
          </a:xfrm>
        </p:spPr>
        <p:txBody>
          <a:bodyPr>
            <a:normAutofit fontScale="92500" lnSpcReduction="20000"/>
          </a:bodyPr>
          <a:lstStyle/>
          <a:p>
            <a:r>
              <a:rPr lang="es-AR" sz="3200" b="1" i="1" u="sng" dirty="0">
                <a:solidFill>
                  <a:schemeClr val="bg1"/>
                </a:solidFill>
              </a:rPr>
              <a:t>Excepciones</a:t>
            </a:r>
            <a:r>
              <a:rPr lang="es-AR" sz="3200" u="sng" dirty="0">
                <a:solidFill>
                  <a:schemeClr val="bg1"/>
                </a:solidFill>
              </a:rPr>
              <a:t>   (art. 9)</a:t>
            </a:r>
          </a:p>
          <a:p>
            <a:pPr marL="457200" indent="-457200">
              <a:buFont typeface="Arial" panose="020B0604020202020204" pitchFamily="34" charset="0"/>
              <a:buChar char="•"/>
            </a:pPr>
            <a:r>
              <a:rPr lang="es-AR" sz="3200" dirty="0">
                <a:solidFill>
                  <a:schemeClr val="bg1"/>
                </a:solidFill>
              </a:rPr>
              <a:t>Incompetencia de jurisdicción </a:t>
            </a:r>
          </a:p>
          <a:p>
            <a:pPr marL="457200" indent="-457200">
              <a:buFont typeface="Arial" panose="020B0604020202020204" pitchFamily="34" charset="0"/>
              <a:buChar char="•"/>
            </a:pPr>
            <a:r>
              <a:rPr lang="es-AR" sz="3200" dirty="0">
                <a:solidFill>
                  <a:schemeClr val="bg1"/>
                </a:solidFill>
              </a:rPr>
              <a:t>Falta de personería</a:t>
            </a:r>
          </a:p>
          <a:p>
            <a:pPr marL="457200" indent="-457200">
              <a:buFont typeface="Arial" panose="020B0604020202020204" pitchFamily="34" charset="0"/>
              <a:buChar char="•"/>
            </a:pPr>
            <a:r>
              <a:rPr lang="es-AR" sz="3200" b="1" dirty="0">
                <a:solidFill>
                  <a:schemeClr val="bg1"/>
                </a:solidFill>
              </a:rPr>
              <a:t>Inhabilidad de título</a:t>
            </a:r>
          </a:p>
          <a:p>
            <a:pPr marL="457200" indent="-457200">
              <a:buFont typeface="Arial" panose="020B0604020202020204" pitchFamily="34" charset="0"/>
              <a:buChar char="•"/>
            </a:pPr>
            <a:r>
              <a:rPr lang="es-AR" sz="3200" dirty="0">
                <a:solidFill>
                  <a:schemeClr val="bg1"/>
                </a:solidFill>
              </a:rPr>
              <a:t>Pago total documentado</a:t>
            </a:r>
          </a:p>
          <a:p>
            <a:pPr marL="457200" indent="-457200">
              <a:buFont typeface="Arial" panose="020B0604020202020204" pitchFamily="34" charset="0"/>
              <a:buChar char="•"/>
            </a:pPr>
            <a:r>
              <a:rPr lang="es-AR" sz="3200" b="1" dirty="0">
                <a:solidFill>
                  <a:schemeClr val="bg1"/>
                </a:solidFill>
              </a:rPr>
              <a:t>Prescripción</a:t>
            </a:r>
          </a:p>
          <a:p>
            <a:pPr marL="457200" indent="-457200">
              <a:buFont typeface="Arial" panose="020B0604020202020204" pitchFamily="34" charset="0"/>
              <a:buChar char="•"/>
            </a:pPr>
            <a:r>
              <a:rPr lang="es-AR" sz="3200" dirty="0">
                <a:solidFill>
                  <a:schemeClr val="bg1"/>
                </a:solidFill>
              </a:rPr>
              <a:t>Plazo concedido  expresamente por acto adm. y documentado</a:t>
            </a:r>
          </a:p>
          <a:p>
            <a:pPr marL="457200" indent="-457200">
              <a:buFont typeface="Arial" panose="020B0604020202020204" pitchFamily="34" charset="0"/>
              <a:buChar char="•"/>
            </a:pPr>
            <a:r>
              <a:rPr lang="es-AR" sz="3200" dirty="0">
                <a:solidFill>
                  <a:schemeClr val="bg1"/>
                </a:solidFill>
              </a:rPr>
              <a:t>Pendencia de recursos concedidos con efectos suspensivos</a:t>
            </a:r>
          </a:p>
          <a:p>
            <a:pPr marL="457200" indent="-457200">
              <a:buFont typeface="Arial" panose="020B0604020202020204" pitchFamily="34" charset="0"/>
              <a:buChar char="•"/>
            </a:pPr>
            <a:r>
              <a:rPr lang="es-AR" sz="3200" dirty="0">
                <a:solidFill>
                  <a:schemeClr val="bg1"/>
                </a:solidFill>
              </a:rPr>
              <a:t>litispendencia</a:t>
            </a:r>
          </a:p>
          <a:p>
            <a:pPr marL="457200" indent="-457200">
              <a:buFont typeface="Arial" panose="020B0604020202020204" pitchFamily="34" charset="0"/>
              <a:buChar char="•"/>
            </a:pPr>
            <a:endParaRPr lang="es-AR" sz="3200" dirty="0"/>
          </a:p>
          <a:p>
            <a:pPr marL="457200" indent="-457200">
              <a:buFont typeface="Arial" panose="020B0604020202020204" pitchFamily="34" charset="0"/>
              <a:buChar char="•"/>
            </a:pPr>
            <a:endParaRPr lang="es-AR" sz="3200" dirty="0"/>
          </a:p>
          <a:p>
            <a:pPr marL="457200" indent="-457200">
              <a:buFont typeface="Arial" panose="020B0604020202020204" pitchFamily="34" charset="0"/>
              <a:buChar char="•"/>
            </a:pPr>
            <a:endParaRPr lang="es-AR" sz="3200" dirty="0"/>
          </a:p>
          <a:p>
            <a:endParaRPr lang="es-AR" sz="3200" dirty="0"/>
          </a:p>
          <a:p>
            <a:pPr marL="457200" indent="-457200">
              <a:buFont typeface="Arial" panose="020B0604020202020204" pitchFamily="34" charset="0"/>
              <a:buChar char="•"/>
            </a:pPr>
            <a:endParaRPr lang="es-AR" sz="3200" dirty="0"/>
          </a:p>
        </p:txBody>
      </p:sp>
    </p:spTree>
    <p:extLst>
      <p:ext uri="{BB962C8B-B14F-4D97-AF65-F5344CB8AC3E}">
        <p14:creationId xmlns:p14="http://schemas.microsoft.com/office/powerpoint/2010/main" val="9562675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699C355-7849-48B3-8AA5-969D69E63818}"/>
              </a:ext>
            </a:extLst>
          </p:cNvPr>
          <p:cNvSpPr>
            <a:spLocks noGrp="1"/>
          </p:cNvSpPr>
          <p:nvPr>
            <p:ph type="title"/>
          </p:nvPr>
        </p:nvSpPr>
        <p:spPr>
          <a:xfrm>
            <a:off x="684211" y="972151"/>
            <a:ext cx="10134585" cy="4851133"/>
          </a:xfrm>
        </p:spPr>
        <p:txBody>
          <a:bodyPr>
            <a:normAutofit/>
          </a:bodyPr>
          <a:lstStyle/>
          <a:p>
            <a:r>
              <a:rPr lang="es-AR" dirty="0"/>
              <a:t>Sentencia- cedula de notificación</a:t>
            </a:r>
            <a:br>
              <a:rPr lang="es-AR" dirty="0"/>
            </a:br>
            <a:r>
              <a:rPr lang="es-AR" dirty="0"/>
              <a:t/>
            </a:r>
            <a:br>
              <a:rPr lang="es-AR" dirty="0"/>
            </a:br>
            <a:r>
              <a:rPr lang="es-AR" dirty="0"/>
              <a:t>liquidación- términos</a:t>
            </a:r>
            <a:br>
              <a:rPr lang="es-AR" dirty="0"/>
            </a:br>
            <a:r>
              <a:rPr lang="es-AR" dirty="0"/>
              <a:t/>
            </a:r>
            <a:br>
              <a:rPr lang="es-AR" dirty="0"/>
            </a:br>
            <a:r>
              <a:rPr lang="es-AR" dirty="0"/>
              <a:t>recurso de apelación</a:t>
            </a:r>
            <a:br>
              <a:rPr lang="es-AR" dirty="0"/>
            </a:br>
            <a:r>
              <a:rPr lang="es-AR" dirty="0"/>
              <a:t/>
            </a:r>
            <a:br>
              <a:rPr lang="es-AR" dirty="0"/>
            </a:br>
            <a:endParaRPr lang="es-AR" dirty="0"/>
          </a:p>
        </p:txBody>
      </p:sp>
      <p:sp>
        <p:nvSpPr>
          <p:cNvPr id="3" name="Marcador de texto 2">
            <a:extLst>
              <a:ext uri="{FF2B5EF4-FFF2-40B4-BE49-F238E27FC236}">
                <a16:creationId xmlns:a16="http://schemas.microsoft.com/office/drawing/2014/main" id="{CFE06222-81B1-4E38-919C-D5675E75DD5A}"/>
              </a:ext>
            </a:extLst>
          </p:cNvPr>
          <p:cNvSpPr>
            <a:spLocks noGrp="1"/>
          </p:cNvSpPr>
          <p:nvPr>
            <p:ph type="body" idx="1"/>
          </p:nvPr>
        </p:nvSpPr>
        <p:spPr>
          <a:xfrm>
            <a:off x="684213" y="5621154"/>
            <a:ext cx="8534400" cy="373246"/>
          </a:xfrm>
        </p:spPr>
        <p:txBody>
          <a:bodyPr/>
          <a:lstStyle/>
          <a:p>
            <a:r>
              <a:rPr lang="es-AR" dirty="0"/>
              <a:t> </a:t>
            </a:r>
          </a:p>
        </p:txBody>
      </p:sp>
    </p:spTree>
    <p:extLst>
      <p:ext uri="{BB962C8B-B14F-4D97-AF65-F5344CB8AC3E}">
        <p14:creationId xmlns:p14="http://schemas.microsoft.com/office/powerpoint/2010/main" val="682973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3EA309-6162-4CCD-9E21-EA59E7AE11F9}"/>
              </a:ext>
            </a:extLst>
          </p:cNvPr>
          <p:cNvSpPr>
            <a:spLocks noGrp="1"/>
          </p:cNvSpPr>
          <p:nvPr>
            <p:ph type="ctrTitle"/>
          </p:nvPr>
        </p:nvSpPr>
        <p:spPr>
          <a:xfrm>
            <a:off x="684212" y="685799"/>
            <a:ext cx="8001000" cy="1451009"/>
          </a:xfrm>
        </p:spPr>
        <p:txBody>
          <a:bodyPr>
            <a:normAutofit/>
          </a:bodyPr>
          <a:lstStyle/>
          <a:p>
            <a:r>
              <a:rPr lang="es-AR" sz="5400" dirty="0"/>
              <a:t>COBRANZA COACTIVA</a:t>
            </a:r>
          </a:p>
        </p:txBody>
      </p:sp>
      <p:sp>
        <p:nvSpPr>
          <p:cNvPr id="3" name="Subtítulo 2">
            <a:extLst>
              <a:ext uri="{FF2B5EF4-FFF2-40B4-BE49-F238E27FC236}">
                <a16:creationId xmlns:a16="http://schemas.microsoft.com/office/drawing/2014/main" id="{08FB67C1-5CA4-4B8E-9FA6-10385DFC746D}"/>
              </a:ext>
            </a:extLst>
          </p:cNvPr>
          <p:cNvSpPr>
            <a:spLocks noGrp="1"/>
          </p:cNvSpPr>
          <p:nvPr>
            <p:ph type="subTitle" idx="1"/>
          </p:nvPr>
        </p:nvSpPr>
        <p:spPr/>
        <p:txBody>
          <a:bodyPr>
            <a:normAutofit/>
          </a:bodyPr>
          <a:lstStyle/>
          <a:p>
            <a:r>
              <a:rPr lang="es-AR" sz="6000" dirty="0">
                <a:solidFill>
                  <a:schemeClr val="bg1"/>
                </a:solidFill>
              </a:rPr>
              <a:t>Tributos locales</a:t>
            </a:r>
          </a:p>
        </p:txBody>
      </p:sp>
    </p:spTree>
    <p:extLst>
      <p:ext uri="{BB962C8B-B14F-4D97-AF65-F5344CB8AC3E}">
        <p14:creationId xmlns:p14="http://schemas.microsoft.com/office/powerpoint/2010/main" val="42675543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F58EF6-EECE-4C7C-A67D-63F7376F0AB1}"/>
              </a:ext>
            </a:extLst>
          </p:cNvPr>
          <p:cNvSpPr>
            <a:spLocks noGrp="1"/>
          </p:cNvSpPr>
          <p:nvPr>
            <p:ph type="title"/>
          </p:nvPr>
        </p:nvSpPr>
        <p:spPr/>
        <p:txBody>
          <a:bodyPr/>
          <a:lstStyle/>
          <a:p>
            <a:r>
              <a:rPr lang="es-AR" dirty="0"/>
              <a:t> </a:t>
            </a:r>
          </a:p>
        </p:txBody>
      </p:sp>
      <p:sp>
        <p:nvSpPr>
          <p:cNvPr id="3" name="Marcador de texto 2">
            <a:extLst>
              <a:ext uri="{FF2B5EF4-FFF2-40B4-BE49-F238E27FC236}">
                <a16:creationId xmlns:a16="http://schemas.microsoft.com/office/drawing/2014/main" id="{DC8529A7-2508-4ED3-B857-51B33E3E2C44}"/>
              </a:ext>
            </a:extLst>
          </p:cNvPr>
          <p:cNvSpPr>
            <a:spLocks noGrp="1"/>
          </p:cNvSpPr>
          <p:nvPr>
            <p:ph type="body" idx="1"/>
          </p:nvPr>
        </p:nvSpPr>
        <p:spPr/>
        <p:txBody>
          <a:bodyPr/>
          <a:lstStyle/>
          <a:p>
            <a:r>
              <a:rPr lang="es-AR" dirty="0"/>
              <a:t> </a:t>
            </a:r>
          </a:p>
        </p:txBody>
      </p:sp>
    </p:spTree>
    <p:extLst>
      <p:ext uri="{BB962C8B-B14F-4D97-AF65-F5344CB8AC3E}">
        <p14:creationId xmlns:p14="http://schemas.microsoft.com/office/powerpoint/2010/main" val="16329659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68708" y="895150"/>
            <a:ext cx="8001000" cy="5015648"/>
          </a:xfrm>
        </p:spPr>
        <p:txBody>
          <a:bodyPr/>
          <a:lstStyle/>
          <a:p>
            <a:r>
              <a:rPr lang="es-ES" sz="5400" dirty="0"/>
              <a:t>El juicio de apremio</a:t>
            </a:r>
            <a:r>
              <a:rPr lang="es-ES" dirty="0"/>
              <a:t/>
            </a:r>
            <a:br>
              <a:rPr lang="es-ES" dirty="0"/>
            </a:br>
            <a:r>
              <a:rPr lang="es-ES" dirty="0"/>
              <a:t/>
            </a:r>
            <a:br>
              <a:rPr lang="es-ES" dirty="0"/>
            </a:br>
            <a:r>
              <a:rPr lang="es-ES" dirty="0"/>
              <a:t/>
            </a:r>
            <a:br>
              <a:rPr lang="es-ES" dirty="0"/>
            </a:br>
            <a:r>
              <a:rPr lang="es-ES" dirty="0"/>
              <a:t/>
            </a:r>
            <a:br>
              <a:rPr lang="es-ES" dirty="0"/>
            </a:br>
            <a:r>
              <a:rPr lang="es-ES" sz="1600" dirty="0"/>
              <a:t>Dr. Hernan Alberto Gonzalez</a:t>
            </a:r>
          </a:p>
        </p:txBody>
      </p:sp>
      <p:sp>
        <p:nvSpPr>
          <p:cNvPr id="3" name="2 Subtítulo"/>
          <p:cNvSpPr>
            <a:spLocks noGrp="1"/>
          </p:cNvSpPr>
          <p:nvPr>
            <p:ph type="subTitle" idx="1"/>
          </p:nvPr>
        </p:nvSpPr>
        <p:spPr>
          <a:xfrm>
            <a:off x="7325644" y="248749"/>
            <a:ext cx="4099544" cy="559773"/>
          </a:xfrm>
        </p:spPr>
        <p:txBody>
          <a:bodyPr/>
          <a:lstStyle/>
          <a:p>
            <a:r>
              <a:rPr lang="es-ES" dirty="0"/>
              <a:t>Moreno,  19 de junio de 2024</a:t>
            </a:r>
          </a:p>
        </p:txBody>
      </p:sp>
    </p:spTree>
    <p:extLst>
      <p:ext uri="{BB962C8B-B14F-4D97-AF65-F5344CB8AC3E}">
        <p14:creationId xmlns:p14="http://schemas.microsoft.com/office/powerpoint/2010/main" val="34025110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FDFC12-FF31-432A-940D-11E638673CCF}"/>
              </a:ext>
            </a:extLst>
          </p:cNvPr>
          <p:cNvSpPr>
            <a:spLocks noGrp="1"/>
          </p:cNvSpPr>
          <p:nvPr>
            <p:ph type="title"/>
          </p:nvPr>
        </p:nvSpPr>
        <p:spPr>
          <a:xfrm>
            <a:off x="202947" y="365760"/>
            <a:ext cx="11838257" cy="2608446"/>
          </a:xfrm>
        </p:spPr>
        <p:txBody>
          <a:bodyPr>
            <a:normAutofit/>
          </a:bodyPr>
          <a:lstStyle/>
          <a:p>
            <a:r>
              <a:rPr lang="es-AR" dirty="0"/>
              <a:t>Fallo</a:t>
            </a:r>
            <a:r>
              <a:rPr lang="es-AR" b="1" dirty="0"/>
              <a:t>: coca cola c/ municipalidad de la matanza </a:t>
            </a:r>
            <a:r>
              <a:rPr lang="es-AR" sz="2800" b="1" dirty="0"/>
              <a:t>s/pretensión anulatoria- rec. Extraordinario de inaplicabilidad de la ley (09/2022)</a:t>
            </a:r>
            <a:r>
              <a:rPr lang="es-AR" dirty="0"/>
              <a:t/>
            </a:r>
            <a:br>
              <a:rPr lang="es-AR" dirty="0"/>
            </a:br>
            <a:r>
              <a:rPr lang="es-AR" sz="2400" dirty="0"/>
              <a:t>Suprema Corte de la Provincia de Buenos Aires</a:t>
            </a:r>
            <a:br>
              <a:rPr lang="es-AR" sz="2400" dirty="0"/>
            </a:br>
            <a:r>
              <a:rPr lang="es-AR" sz="2400" dirty="0"/>
              <a:t>tribunal de origen: cámara de apelaciones san martín</a:t>
            </a:r>
          </a:p>
        </p:txBody>
      </p:sp>
      <p:sp>
        <p:nvSpPr>
          <p:cNvPr id="3" name="Marcador de contenido 2">
            <a:extLst>
              <a:ext uri="{FF2B5EF4-FFF2-40B4-BE49-F238E27FC236}">
                <a16:creationId xmlns:a16="http://schemas.microsoft.com/office/drawing/2014/main" id="{E36B317D-4B79-4362-90AD-CD9E99F2A2F0}"/>
              </a:ext>
            </a:extLst>
          </p:cNvPr>
          <p:cNvSpPr>
            <a:spLocks noGrp="1"/>
          </p:cNvSpPr>
          <p:nvPr>
            <p:ph idx="1"/>
          </p:nvPr>
        </p:nvSpPr>
        <p:spPr>
          <a:xfrm>
            <a:off x="202948" y="3108960"/>
            <a:ext cx="11761254" cy="3089709"/>
          </a:xfrm>
        </p:spPr>
        <p:txBody>
          <a:bodyPr>
            <a:normAutofit lnSpcReduction="10000"/>
          </a:bodyPr>
          <a:lstStyle/>
          <a:p>
            <a:pPr marL="0" indent="0">
              <a:buNone/>
            </a:pPr>
            <a:r>
              <a:rPr lang="es-ES" dirty="0">
                <a:solidFill>
                  <a:schemeClr val="bg1"/>
                </a:solidFill>
              </a:rPr>
              <a:t>La firma Coca Cola, inició demanda contra la Municipalidad con el fin de que se declare la nulidad del Decreto n° 821/16. que rechaza el recurso jerárquico y convalida el procedimiento de determinación de la TISH correspondiente a los períodos 01/2007 al 10/2010 y un monto de $3.729.981,14. </a:t>
            </a:r>
          </a:p>
          <a:p>
            <a:pPr marL="0" indent="0">
              <a:buNone/>
            </a:pPr>
            <a:r>
              <a:rPr lang="es-AR" dirty="0">
                <a:solidFill>
                  <a:schemeClr val="bg1"/>
                </a:solidFill>
              </a:rPr>
              <a:t>Planteo de la empresa:</a:t>
            </a:r>
          </a:p>
          <a:p>
            <a:pPr>
              <a:buFont typeface="Arial" panose="020B0604020202020204" pitchFamily="34" charset="0"/>
              <a:buChar char="•"/>
            </a:pPr>
            <a:r>
              <a:rPr lang="es-AR" dirty="0">
                <a:solidFill>
                  <a:schemeClr val="bg1"/>
                </a:solidFill>
              </a:rPr>
              <a:t>Error en la aplicación de la alícuota.</a:t>
            </a:r>
          </a:p>
          <a:p>
            <a:pPr>
              <a:buFont typeface="Arial" panose="020B0604020202020204" pitchFamily="34" charset="0"/>
              <a:buChar char="•"/>
            </a:pPr>
            <a:r>
              <a:rPr lang="es-AR" dirty="0">
                <a:solidFill>
                  <a:schemeClr val="bg1"/>
                </a:solidFill>
              </a:rPr>
              <a:t>Prescripción.</a:t>
            </a:r>
          </a:p>
          <a:p>
            <a:pPr>
              <a:buFont typeface="Arial" panose="020B0604020202020204" pitchFamily="34" charset="0"/>
              <a:buChar char="•"/>
            </a:pPr>
            <a:r>
              <a:rPr lang="es-AR" dirty="0">
                <a:solidFill>
                  <a:schemeClr val="bg1"/>
                </a:solidFill>
              </a:rPr>
              <a:t>Falta de prestación del servicio </a:t>
            </a:r>
          </a:p>
          <a:p>
            <a:endParaRPr lang="es-AR" dirty="0">
              <a:solidFill>
                <a:schemeClr val="bg1"/>
              </a:solidFill>
            </a:endParaRPr>
          </a:p>
        </p:txBody>
      </p:sp>
    </p:spTree>
    <p:extLst>
      <p:ext uri="{BB962C8B-B14F-4D97-AF65-F5344CB8AC3E}">
        <p14:creationId xmlns:p14="http://schemas.microsoft.com/office/powerpoint/2010/main" val="12084688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764244-BA41-4E3B-A6A4-F807801B96C7}"/>
              </a:ext>
            </a:extLst>
          </p:cNvPr>
          <p:cNvSpPr>
            <a:spLocks noGrp="1"/>
          </p:cNvSpPr>
          <p:nvPr>
            <p:ph type="title"/>
          </p:nvPr>
        </p:nvSpPr>
        <p:spPr>
          <a:xfrm>
            <a:off x="105878" y="0"/>
            <a:ext cx="9990206" cy="1114571"/>
          </a:xfrm>
        </p:spPr>
        <p:txBody>
          <a:bodyPr>
            <a:normAutofit/>
          </a:bodyPr>
          <a:lstStyle/>
          <a:p>
            <a:r>
              <a:rPr lang="es-AR" dirty="0"/>
              <a:t>cámara de apelaciones de san martín </a:t>
            </a:r>
            <a:br>
              <a:rPr lang="es-AR" dirty="0"/>
            </a:br>
            <a:r>
              <a:rPr lang="es-AR" sz="2200" b="1" dirty="0"/>
              <a:t>declara prescriptos los periodos invocados (01/2007 a 10/2009)</a:t>
            </a:r>
          </a:p>
        </p:txBody>
      </p:sp>
      <p:sp>
        <p:nvSpPr>
          <p:cNvPr id="3" name="Marcador de contenido 2">
            <a:extLst>
              <a:ext uri="{FF2B5EF4-FFF2-40B4-BE49-F238E27FC236}">
                <a16:creationId xmlns:a16="http://schemas.microsoft.com/office/drawing/2014/main" id="{5FEFCE20-1EB0-46BB-8993-C053ACF4F1A6}"/>
              </a:ext>
            </a:extLst>
          </p:cNvPr>
          <p:cNvSpPr>
            <a:spLocks noGrp="1"/>
          </p:cNvSpPr>
          <p:nvPr>
            <p:ph idx="1"/>
          </p:nvPr>
        </p:nvSpPr>
        <p:spPr>
          <a:xfrm>
            <a:off x="105878" y="1114571"/>
            <a:ext cx="11906450" cy="5772304"/>
          </a:xfrm>
        </p:spPr>
        <p:txBody>
          <a:bodyPr/>
          <a:lstStyle/>
          <a:p>
            <a:r>
              <a:rPr lang="es-AR" sz="2200" dirty="0">
                <a:solidFill>
                  <a:schemeClr val="bg1"/>
                </a:solidFill>
              </a:rPr>
              <a:t>25/11/2009------------------------------------ comienza a correr el plazo de 5 AÑOS</a:t>
            </a:r>
          </a:p>
          <a:p>
            <a:r>
              <a:rPr lang="es-AR" sz="2200" dirty="0">
                <a:solidFill>
                  <a:schemeClr val="bg1"/>
                </a:solidFill>
              </a:rPr>
              <a:t>25/11/2014-------------------------------------prescribe la acción</a:t>
            </a:r>
          </a:p>
          <a:p>
            <a:r>
              <a:rPr lang="es-AR" sz="2200" dirty="0">
                <a:solidFill>
                  <a:schemeClr val="bg1"/>
                </a:solidFill>
              </a:rPr>
              <a:t>16/10/2014------------------------------------ </a:t>
            </a:r>
            <a:r>
              <a:rPr lang="es-AR" sz="2200" dirty="0" err="1">
                <a:solidFill>
                  <a:schemeClr val="bg1"/>
                </a:solidFill>
              </a:rPr>
              <a:t>notific</a:t>
            </a:r>
            <a:r>
              <a:rPr lang="es-AR" sz="2200" dirty="0">
                <a:solidFill>
                  <a:schemeClr val="bg1"/>
                </a:solidFill>
              </a:rPr>
              <a:t>. de la D.O (SUSP. X 1 AÑO)</a:t>
            </a:r>
          </a:p>
          <a:p>
            <a:r>
              <a:rPr lang="es-AR" sz="2200" dirty="0">
                <a:solidFill>
                  <a:schemeClr val="bg1"/>
                </a:solidFill>
              </a:rPr>
              <a:t>Tiempo trascurrido: 4 años, 10 meses, 21 días </a:t>
            </a:r>
          </a:p>
          <a:p>
            <a:r>
              <a:rPr lang="es-AR" sz="2200" dirty="0">
                <a:solidFill>
                  <a:schemeClr val="bg1"/>
                </a:solidFill>
              </a:rPr>
              <a:t>20/02/2015------------------------------------ Interpone rec. revocatoria c/ jerárquico en sub.</a:t>
            </a:r>
          </a:p>
          <a:p>
            <a:r>
              <a:rPr lang="es-AR" sz="2200" dirty="0">
                <a:solidFill>
                  <a:schemeClr val="bg1"/>
                </a:solidFill>
              </a:rPr>
              <a:t>26/04/2016------------------------------------ Notific. resolución del recurso (DECRETO)</a:t>
            </a:r>
          </a:p>
          <a:p>
            <a:r>
              <a:rPr lang="es-AR" sz="2200" dirty="0">
                <a:solidFill>
                  <a:schemeClr val="bg1"/>
                </a:solidFill>
              </a:rPr>
              <a:t>Se reanuda el plazo, tiempo restante 1mes y 7 días</a:t>
            </a:r>
          </a:p>
          <a:p>
            <a:r>
              <a:rPr lang="es-AR" sz="2200" dirty="0">
                <a:solidFill>
                  <a:schemeClr val="bg1"/>
                </a:solidFill>
              </a:rPr>
              <a:t>05/09/2016------------------------------------ Se interpone la demanda</a:t>
            </a:r>
          </a:p>
          <a:p>
            <a:pPr marL="0" indent="0">
              <a:buNone/>
            </a:pPr>
            <a:endParaRPr lang="es-AR" sz="2200" dirty="0">
              <a:solidFill>
                <a:schemeClr val="bg1"/>
              </a:solidFill>
            </a:endParaRPr>
          </a:p>
          <a:p>
            <a:r>
              <a:rPr lang="es-AR" sz="2200" b="1" dirty="0">
                <a:solidFill>
                  <a:schemeClr val="bg1"/>
                </a:solidFill>
              </a:rPr>
              <a:t>La acción se encuentra prescripta desde el 03/06/2016</a:t>
            </a:r>
          </a:p>
          <a:p>
            <a:pPr marL="0" indent="0">
              <a:buNone/>
            </a:pPr>
            <a:endParaRPr lang="es-AR" dirty="0"/>
          </a:p>
          <a:p>
            <a:endParaRPr lang="es-AR" dirty="0"/>
          </a:p>
        </p:txBody>
      </p:sp>
    </p:spTree>
    <p:extLst>
      <p:ext uri="{BB962C8B-B14F-4D97-AF65-F5344CB8AC3E}">
        <p14:creationId xmlns:p14="http://schemas.microsoft.com/office/powerpoint/2010/main" val="22397961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D0C462-37A8-4E4A-A105-3A25871C9B2B}"/>
              </a:ext>
            </a:extLst>
          </p:cNvPr>
          <p:cNvSpPr>
            <a:spLocks noGrp="1"/>
          </p:cNvSpPr>
          <p:nvPr>
            <p:ph type="title"/>
          </p:nvPr>
        </p:nvSpPr>
        <p:spPr>
          <a:xfrm>
            <a:off x="318452" y="136714"/>
            <a:ext cx="5408580" cy="787312"/>
          </a:xfrm>
        </p:spPr>
        <p:txBody>
          <a:bodyPr/>
          <a:lstStyle/>
          <a:p>
            <a:r>
              <a:rPr lang="es-AR" dirty="0"/>
              <a:t>Doctrina de la </a:t>
            </a:r>
            <a:r>
              <a:rPr lang="es-AR" dirty="0" err="1"/>
              <a:t>csjn</a:t>
            </a:r>
            <a:endParaRPr lang="es-AR" dirty="0"/>
          </a:p>
        </p:txBody>
      </p:sp>
      <p:sp>
        <p:nvSpPr>
          <p:cNvPr id="3" name="Marcador de contenido 2">
            <a:extLst>
              <a:ext uri="{FF2B5EF4-FFF2-40B4-BE49-F238E27FC236}">
                <a16:creationId xmlns:a16="http://schemas.microsoft.com/office/drawing/2014/main" id="{3973AE50-2FA7-491E-864E-03EEB44DC256}"/>
              </a:ext>
            </a:extLst>
          </p:cNvPr>
          <p:cNvSpPr>
            <a:spLocks noGrp="1"/>
          </p:cNvSpPr>
          <p:nvPr>
            <p:ph idx="1"/>
          </p:nvPr>
        </p:nvSpPr>
        <p:spPr>
          <a:xfrm>
            <a:off x="684212" y="1068404"/>
            <a:ext cx="9922828" cy="4889634"/>
          </a:xfrm>
        </p:spPr>
        <p:txBody>
          <a:bodyPr/>
          <a:lstStyle/>
          <a:p>
            <a:pPr marL="0" indent="0">
              <a:buNone/>
            </a:pPr>
            <a:r>
              <a:rPr lang="es-AR" b="1" dirty="0">
                <a:solidFill>
                  <a:schemeClr val="bg1"/>
                </a:solidFill>
              </a:rPr>
              <a:t>FILCROSA</a:t>
            </a:r>
            <a:r>
              <a:rPr lang="es-AR" dirty="0">
                <a:solidFill>
                  <a:schemeClr val="bg1"/>
                </a:solidFill>
              </a:rPr>
              <a:t> (326:3899) Cod. Civil sobre legislación local</a:t>
            </a:r>
          </a:p>
          <a:p>
            <a:pPr marL="0" indent="0">
              <a:buNone/>
            </a:pPr>
            <a:r>
              <a:rPr lang="es-AR" b="1" dirty="0">
                <a:solidFill>
                  <a:schemeClr val="bg1"/>
                </a:solidFill>
              </a:rPr>
              <a:t>CASA CASMMA </a:t>
            </a:r>
            <a:r>
              <a:rPr lang="es-AR" dirty="0">
                <a:solidFill>
                  <a:schemeClr val="bg1"/>
                </a:solidFill>
              </a:rPr>
              <a:t>(332:616) ver voto de la Dra. Carmen Argibay</a:t>
            </a:r>
          </a:p>
          <a:p>
            <a:pPr marL="0" indent="0">
              <a:buNone/>
            </a:pPr>
            <a:r>
              <a:rPr lang="es-AR" b="1" dirty="0">
                <a:solidFill>
                  <a:schemeClr val="bg1"/>
                </a:solidFill>
              </a:rPr>
              <a:t>ULLATE, ALICIA INES</a:t>
            </a:r>
            <a:r>
              <a:rPr lang="es-AR" dirty="0">
                <a:solidFill>
                  <a:schemeClr val="bg1"/>
                </a:solidFill>
              </a:rPr>
              <a:t> (01/11/2011) cómputo del plazo</a:t>
            </a:r>
          </a:p>
          <a:p>
            <a:pPr marL="0" indent="0">
              <a:buNone/>
            </a:pPr>
            <a:r>
              <a:rPr lang="es-AR" b="1" dirty="0">
                <a:solidFill>
                  <a:schemeClr val="bg1"/>
                </a:solidFill>
              </a:rPr>
              <a:t>BOTTONI, JULIO HERIBERTO</a:t>
            </a:r>
            <a:r>
              <a:rPr lang="es-AR" dirty="0">
                <a:solidFill>
                  <a:schemeClr val="bg1"/>
                </a:solidFill>
              </a:rPr>
              <a:t> (06/12/2011)</a:t>
            </a:r>
          </a:p>
          <a:p>
            <a:pPr marL="0" indent="0">
              <a:buNone/>
            </a:pPr>
            <a:r>
              <a:rPr lang="es-AR" b="1" dirty="0">
                <a:solidFill>
                  <a:schemeClr val="bg1"/>
                </a:solidFill>
              </a:rPr>
              <a:t>HERRMANN, ALEJANDRO ENRIQUE</a:t>
            </a:r>
            <a:r>
              <a:rPr lang="es-AR" dirty="0">
                <a:solidFill>
                  <a:schemeClr val="bg1"/>
                </a:solidFill>
              </a:rPr>
              <a:t> (11/02/2014)</a:t>
            </a:r>
          </a:p>
          <a:p>
            <a:pPr marL="0" indent="0">
              <a:buNone/>
            </a:pPr>
            <a:r>
              <a:rPr lang="es-AR" b="1" dirty="0">
                <a:solidFill>
                  <a:schemeClr val="bg1"/>
                </a:solidFill>
              </a:rPr>
              <a:t>VOLKSWAGEN</a:t>
            </a:r>
            <a:r>
              <a:rPr lang="es-AR" dirty="0">
                <a:solidFill>
                  <a:schemeClr val="bg1"/>
                </a:solidFill>
              </a:rPr>
              <a:t> (342:1903)</a:t>
            </a:r>
          </a:p>
          <a:p>
            <a:pPr marL="0" indent="0">
              <a:buNone/>
            </a:pPr>
            <a:r>
              <a:rPr lang="es-AR" b="1" dirty="0">
                <a:solidFill>
                  <a:schemeClr val="bg1"/>
                </a:solidFill>
              </a:rPr>
              <a:t>WALL-MART ARGENTINA SRL</a:t>
            </a:r>
            <a:r>
              <a:rPr lang="es-AR" dirty="0">
                <a:solidFill>
                  <a:schemeClr val="bg1"/>
                </a:solidFill>
              </a:rPr>
              <a:t> (08/04/2021) ver disidencia del Dr. Rosatti</a:t>
            </a:r>
          </a:p>
          <a:p>
            <a:pPr marL="0" indent="0">
              <a:buNone/>
            </a:pPr>
            <a:r>
              <a:rPr lang="es-AR" b="1" dirty="0">
                <a:solidFill>
                  <a:schemeClr val="bg1"/>
                </a:solidFill>
              </a:rPr>
              <a:t>FIRTS DATA CONO SUR SRL</a:t>
            </a:r>
            <a:r>
              <a:rPr lang="es-AR" dirty="0">
                <a:solidFill>
                  <a:schemeClr val="bg1"/>
                </a:solidFill>
              </a:rPr>
              <a:t> (346:217)</a:t>
            </a:r>
            <a:r>
              <a:rPr lang="es-ES" dirty="0">
                <a:solidFill>
                  <a:schemeClr val="bg1"/>
                </a:solidFill>
              </a:rPr>
              <a:t> ver disidencia parcial del Dr. Rosatti</a:t>
            </a:r>
            <a:endParaRPr lang="es-AR" dirty="0">
              <a:solidFill>
                <a:schemeClr val="bg1"/>
              </a:solidFill>
            </a:endParaRPr>
          </a:p>
        </p:txBody>
      </p:sp>
    </p:spTree>
    <p:extLst>
      <p:ext uri="{BB962C8B-B14F-4D97-AF65-F5344CB8AC3E}">
        <p14:creationId xmlns:p14="http://schemas.microsoft.com/office/powerpoint/2010/main" val="4059366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370447-7FDB-4F78-8A98-432144AEA7C0}"/>
              </a:ext>
            </a:extLst>
          </p:cNvPr>
          <p:cNvSpPr>
            <a:spLocks noGrp="1"/>
          </p:cNvSpPr>
          <p:nvPr>
            <p:ph type="title"/>
          </p:nvPr>
        </p:nvSpPr>
        <p:spPr>
          <a:xfrm>
            <a:off x="578333" y="456933"/>
            <a:ext cx="8534401" cy="1140862"/>
          </a:xfrm>
        </p:spPr>
        <p:txBody>
          <a:bodyPr/>
          <a:lstStyle/>
          <a:p>
            <a:r>
              <a:rPr lang="es-AR" dirty="0"/>
              <a:t>Caducidad de instancia</a:t>
            </a:r>
            <a:br>
              <a:rPr lang="es-AR" dirty="0"/>
            </a:br>
            <a:r>
              <a:rPr lang="es-AR" sz="2800" dirty="0"/>
              <a:t>art 18 bis</a:t>
            </a:r>
          </a:p>
        </p:txBody>
      </p:sp>
      <p:sp>
        <p:nvSpPr>
          <p:cNvPr id="3" name="Marcador de texto 2">
            <a:extLst>
              <a:ext uri="{FF2B5EF4-FFF2-40B4-BE49-F238E27FC236}">
                <a16:creationId xmlns:a16="http://schemas.microsoft.com/office/drawing/2014/main" id="{0A5906BD-7DB9-4C87-83ED-5D5751E06824}"/>
              </a:ext>
            </a:extLst>
          </p:cNvPr>
          <p:cNvSpPr>
            <a:spLocks noGrp="1"/>
          </p:cNvSpPr>
          <p:nvPr>
            <p:ph type="body" idx="1"/>
          </p:nvPr>
        </p:nvSpPr>
        <p:spPr>
          <a:xfrm>
            <a:off x="1" y="1597796"/>
            <a:ext cx="12089330" cy="4995510"/>
          </a:xfrm>
        </p:spPr>
        <p:txBody>
          <a:bodyPr>
            <a:noAutofit/>
          </a:bodyPr>
          <a:lstStyle/>
          <a:p>
            <a:r>
              <a:rPr lang="es-AR" sz="3200" dirty="0"/>
              <a:t>A pedido de parte </a:t>
            </a:r>
          </a:p>
          <a:p>
            <a:r>
              <a:rPr lang="es-AR" sz="3200" dirty="0"/>
              <a:t>De oficio</a:t>
            </a:r>
          </a:p>
          <a:p>
            <a:pPr algn="just">
              <a:spcAft>
                <a:spcPts val="0"/>
              </a:spcAft>
            </a:pPr>
            <a:r>
              <a:rPr lang="es-ES" sz="2400" b="1" i="0" dirty="0">
                <a:solidFill>
                  <a:srgbClr val="000000"/>
                </a:solidFill>
                <a:effectLst/>
                <a:latin typeface="Times New Roman" panose="02020603050405020304" pitchFamily="18" charset="0"/>
              </a:rPr>
              <a:t>ARTÍCULO 18 BIS: </a:t>
            </a:r>
            <a:r>
              <a:rPr lang="es-ES" sz="2400" dirty="0">
                <a:solidFill>
                  <a:srgbClr val="000000"/>
                </a:solidFill>
                <a:latin typeface="Times New Roman" panose="02020603050405020304" pitchFamily="18" charset="0"/>
              </a:rPr>
              <a:t>…</a:t>
            </a:r>
            <a:r>
              <a:rPr lang="es-ES" sz="2400" b="0" i="0" dirty="0">
                <a:solidFill>
                  <a:srgbClr val="000000"/>
                </a:solidFill>
                <a:effectLst/>
                <a:latin typeface="Times New Roman" panose="02020603050405020304" pitchFamily="18" charset="0"/>
              </a:rPr>
              <a:t>podrá ser pedida por el demandado…. se sustanciará previa intimación a las partes para que en el término de diez (10) días manifiesten su intención de continuar con la acción y produzcan actividad procesal útil para la prosecución del trámite, bajo apercibimiento de decretarse la caducidad de la instancia.</a:t>
            </a:r>
          </a:p>
          <a:p>
            <a:pPr algn="just">
              <a:spcAft>
                <a:spcPts val="0"/>
              </a:spcAft>
            </a:pPr>
            <a:r>
              <a:rPr lang="es-ES" sz="2400" dirty="0">
                <a:solidFill>
                  <a:srgbClr val="000000"/>
                </a:solidFill>
                <a:latin typeface="Times New Roman" panose="02020603050405020304" pitchFamily="18" charset="0"/>
              </a:rPr>
              <a:t>…..</a:t>
            </a:r>
            <a:r>
              <a:rPr lang="es-ES" sz="2400" b="0" i="0" dirty="0">
                <a:solidFill>
                  <a:srgbClr val="000000"/>
                </a:solidFill>
                <a:effectLst/>
                <a:latin typeface="Times New Roman" panose="02020603050405020304" pitchFamily="18" charset="0"/>
              </a:rPr>
              <a:t>podrá ser declarada de oficio, </a:t>
            </a:r>
            <a:r>
              <a:rPr lang="es-ES" sz="2400" b="1" i="0" dirty="0">
                <a:solidFill>
                  <a:srgbClr val="000000"/>
                </a:solidFill>
                <a:effectLst/>
                <a:latin typeface="Times New Roman" panose="02020603050405020304" pitchFamily="18" charset="0"/>
              </a:rPr>
              <a:t>previa intimación</a:t>
            </a:r>
            <a:r>
              <a:rPr lang="es-ES" sz="2400" b="0" i="0" dirty="0">
                <a:solidFill>
                  <a:srgbClr val="000000"/>
                </a:solidFill>
                <a:effectLst/>
                <a:latin typeface="Times New Roman" panose="02020603050405020304" pitchFamily="18" charset="0"/>
              </a:rPr>
              <a:t> a la que se refiere el párrafo anterior y comprobación del vencimiento de los plazos señalados---.</a:t>
            </a:r>
          </a:p>
          <a:p>
            <a:pPr algn="just">
              <a:spcAft>
                <a:spcPts val="0"/>
              </a:spcAft>
            </a:pPr>
            <a:r>
              <a:rPr lang="es-ES" sz="2400" dirty="0">
                <a:solidFill>
                  <a:srgbClr val="000000"/>
                </a:solidFill>
                <a:latin typeface="Times New Roman" panose="02020603050405020304" pitchFamily="18" charset="0"/>
              </a:rPr>
              <a:t>….deberá </a:t>
            </a:r>
            <a:r>
              <a:rPr lang="es-ES" sz="2400" b="0" i="0" dirty="0">
                <a:solidFill>
                  <a:srgbClr val="000000"/>
                </a:solidFill>
                <a:effectLst/>
                <a:latin typeface="Times New Roman" panose="02020603050405020304" pitchFamily="18" charset="0"/>
              </a:rPr>
              <a:t>notificadas al Fiscal de Estado en su despacho…</a:t>
            </a:r>
          </a:p>
          <a:p>
            <a:r>
              <a:rPr lang="es-AR" sz="3200" dirty="0">
                <a:solidFill>
                  <a:schemeClr val="bg1"/>
                </a:solidFill>
              </a:rPr>
              <a:t>Difiere de los art. 315 y 316 del CPCyC</a:t>
            </a:r>
          </a:p>
        </p:txBody>
      </p:sp>
    </p:spTree>
    <p:extLst>
      <p:ext uri="{BB962C8B-B14F-4D97-AF65-F5344CB8AC3E}">
        <p14:creationId xmlns:p14="http://schemas.microsoft.com/office/powerpoint/2010/main" val="29697006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D0665C-A4BD-4E61-97DA-6E21BA374FEB}"/>
              </a:ext>
            </a:extLst>
          </p:cNvPr>
          <p:cNvSpPr>
            <a:spLocks noGrp="1"/>
          </p:cNvSpPr>
          <p:nvPr>
            <p:ph type="ctrTitle"/>
          </p:nvPr>
        </p:nvSpPr>
        <p:spPr>
          <a:xfrm>
            <a:off x="202948" y="281538"/>
            <a:ext cx="8950677" cy="671363"/>
          </a:xfrm>
        </p:spPr>
        <p:txBody>
          <a:bodyPr>
            <a:normAutofit/>
          </a:bodyPr>
          <a:lstStyle/>
          <a:p>
            <a:r>
              <a:rPr lang="es-AR" sz="3200" dirty="0"/>
              <a:t>Impulso procesal</a:t>
            </a:r>
          </a:p>
        </p:txBody>
      </p:sp>
      <p:sp>
        <p:nvSpPr>
          <p:cNvPr id="3" name="Subtítulo 2">
            <a:extLst>
              <a:ext uri="{FF2B5EF4-FFF2-40B4-BE49-F238E27FC236}">
                <a16:creationId xmlns:a16="http://schemas.microsoft.com/office/drawing/2014/main" id="{95929E8B-8E9A-4939-8B3D-C13E1CA51EEB}"/>
              </a:ext>
            </a:extLst>
          </p:cNvPr>
          <p:cNvSpPr>
            <a:spLocks noGrp="1"/>
          </p:cNvSpPr>
          <p:nvPr>
            <p:ph type="subTitle" idx="1"/>
          </p:nvPr>
        </p:nvSpPr>
        <p:spPr>
          <a:xfrm>
            <a:off x="394636" y="1318661"/>
            <a:ext cx="9971772" cy="4571999"/>
          </a:xfrm>
        </p:spPr>
        <p:txBody>
          <a:bodyPr>
            <a:normAutofit/>
          </a:bodyPr>
          <a:lstStyle/>
          <a:p>
            <a:r>
              <a:rPr lang="es-AR" sz="2400" u="sng" dirty="0">
                <a:solidFill>
                  <a:schemeClr val="bg1"/>
                </a:solidFill>
              </a:rPr>
              <a:t>Registro de pasos procesales</a:t>
            </a:r>
            <a:endParaRPr lang="es-AR" u="sng" dirty="0">
              <a:solidFill>
                <a:schemeClr val="bg1"/>
              </a:solidFill>
            </a:endParaRPr>
          </a:p>
          <a:p>
            <a:r>
              <a:rPr lang="es-AR" dirty="0">
                <a:solidFill>
                  <a:schemeClr val="bg1"/>
                </a:solidFill>
              </a:rPr>
              <a:t>*Plazos predeterminados</a:t>
            </a:r>
          </a:p>
          <a:p>
            <a:r>
              <a:rPr lang="es-AR" dirty="0">
                <a:solidFill>
                  <a:schemeClr val="bg1"/>
                </a:solidFill>
              </a:rPr>
              <a:t>*Modelos óptimos estandarizados</a:t>
            </a:r>
          </a:p>
          <a:p>
            <a:r>
              <a:rPr lang="es-AR" dirty="0">
                <a:solidFill>
                  <a:schemeClr val="bg1"/>
                </a:solidFill>
              </a:rPr>
              <a:t>*Mismo requerimiento, misma solución</a:t>
            </a:r>
          </a:p>
          <a:p>
            <a:r>
              <a:rPr lang="es-AR" dirty="0">
                <a:solidFill>
                  <a:schemeClr val="bg1"/>
                </a:solidFill>
              </a:rPr>
              <a:t>*Base de datos (estado procesal)</a:t>
            </a:r>
          </a:p>
          <a:p>
            <a:r>
              <a:rPr lang="es-AR" dirty="0">
                <a:solidFill>
                  <a:schemeClr val="bg1"/>
                </a:solidFill>
              </a:rPr>
              <a:t>*Estadística</a:t>
            </a:r>
          </a:p>
          <a:p>
            <a:endParaRPr lang="es-AR" dirty="0">
              <a:solidFill>
                <a:schemeClr val="bg1"/>
              </a:solidFill>
            </a:endParaRPr>
          </a:p>
          <a:p>
            <a:r>
              <a:rPr lang="es-AR" b="1" dirty="0">
                <a:solidFill>
                  <a:schemeClr val="bg1"/>
                </a:solidFill>
              </a:rPr>
              <a:t>RESULTADO:  *   EFICACIA “capacidad de lograr el objetivo deseado”  </a:t>
            </a:r>
          </a:p>
          <a:p>
            <a:r>
              <a:rPr lang="es-AR" b="1" dirty="0">
                <a:solidFill>
                  <a:schemeClr val="bg1"/>
                </a:solidFill>
              </a:rPr>
              <a:t>                      *  EFICIENCIA  “con el mínimo posible de recursos”</a:t>
            </a:r>
          </a:p>
        </p:txBody>
      </p:sp>
    </p:spTree>
    <p:extLst>
      <p:ext uri="{BB962C8B-B14F-4D97-AF65-F5344CB8AC3E}">
        <p14:creationId xmlns:p14="http://schemas.microsoft.com/office/powerpoint/2010/main" val="2786354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22A9E3-BFB1-4739-9FB3-79CF2ACB7371}"/>
              </a:ext>
            </a:extLst>
          </p:cNvPr>
          <p:cNvSpPr>
            <a:spLocks noGrp="1"/>
          </p:cNvSpPr>
          <p:nvPr>
            <p:ph type="ctrTitle"/>
          </p:nvPr>
        </p:nvSpPr>
        <p:spPr>
          <a:xfrm>
            <a:off x="568708" y="156411"/>
            <a:ext cx="8001000" cy="603985"/>
          </a:xfrm>
        </p:spPr>
        <p:txBody>
          <a:bodyPr>
            <a:normAutofit fontScale="90000"/>
          </a:bodyPr>
          <a:lstStyle/>
          <a:p>
            <a:r>
              <a:rPr lang="es-AR" dirty="0"/>
              <a:t>COMPETECIA</a:t>
            </a:r>
          </a:p>
        </p:txBody>
      </p:sp>
      <p:sp>
        <p:nvSpPr>
          <p:cNvPr id="3" name="Subtítulo 2">
            <a:extLst>
              <a:ext uri="{FF2B5EF4-FFF2-40B4-BE49-F238E27FC236}">
                <a16:creationId xmlns:a16="http://schemas.microsoft.com/office/drawing/2014/main" id="{6B983AE8-3B88-4883-BD5F-3BDC77AE122F}"/>
              </a:ext>
            </a:extLst>
          </p:cNvPr>
          <p:cNvSpPr>
            <a:spLocks noGrp="1"/>
          </p:cNvSpPr>
          <p:nvPr>
            <p:ph type="subTitle" idx="1"/>
          </p:nvPr>
        </p:nvSpPr>
        <p:spPr>
          <a:xfrm>
            <a:off x="356135" y="952901"/>
            <a:ext cx="11675444" cy="5621154"/>
          </a:xfrm>
        </p:spPr>
        <p:txBody>
          <a:bodyPr>
            <a:noAutofit/>
          </a:bodyPr>
          <a:lstStyle/>
          <a:p>
            <a:r>
              <a:rPr lang="es-AR" sz="2400" b="1" dirty="0">
                <a:solidFill>
                  <a:schemeClr val="bg1"/>
                </a:solidFill>
              </a:rPr>
              <a:t>LEY 13.406  PUBLICADA 30/12/2005</a:t>
            </a:r>
          </a:p>
          <a:p>
            <a:r>
              <a:rPr lang="es-AR" sz="2400" dirty="0">
                <a:solidFill>
                  <a:schemeClr val="bg1"/>
                </a:solidFill>
              </a:rPr>
              <a:t>art 2 “SERÁN COMPETENTES ……LOS JUZGADOS CON COMPETENCIA EN LA MATERIA…” </a:t>
            </a:r>
          </a:p>
          <a:p>
            <a:r>
              <a:rPr lang="es-AR" sz="2400" b="1" dirty="0">
                <a:solidFill>
                  <a:schemeClr val="bg1"/>
                </a:solidFill>
              </a:rPr>
              <a:t>DEC LEY 9122/78</a:t>
            </a:r>
          </a:p>
          <a:p>
            <a:pPr algn="just"/>
            <a:r>
              <a:rPr lang="es-AR" sz="2400" dirty="0">
                <a:solidFill>
                  <a:schemeClr val="bg1"/>
                </a:solidFill>
              </a:rPr>
              <a:t> </a:t>
            </a:r>
            <a:r>
              <a:rPr lang="es-ES" sz="2400" dirty="0">
                <a:solidFill>
                  <a:schemeClr val="bg1"/>
                </a:solidFill>
              </a:rPr>
              <a:t>art 3°:  Serán competentes en materia de ejecuciones tributarias provinciales los Juzgados Contencioso Administrativos ..domicilio fiscal en la provincia, o lugar de cumplimiento.., o el lugar en que se encuentran los bienes …, o los de la ciudad de La Plata, constituido fuera de la provincia, a elección del actor. </a:t>
            </a:r>
            <a:r>
              <a:rPr lang="es-ES" sz="2400" b="1" dirty="0">
                <a:solidFill>
                  <a:schemeClr val="bg1"/>
                </a:solidFill>
              </a:rPr>
              <a:t>Exceptúase</a:t>
            </a:r>
            <a:r>
              <a:rPr lang="es-ES" sz="2400" dirty="0">
                <a:solidFill>
                  <a:schemeClr val="bg1"/>
                </a:solidFill>
              </a:rPr>
              <a:t> de esta disposición a los juicios de apremio provinciales de naturaleza no tributaria y </a:t>
            </a:r>
            <a:r>
              <a:rPr lang="es-ES" sz="2400" b="1" dirty="0">
                <a:solidFill>
                  <a:schemeClr val="bg1"/>
                </a:solidFill>
              </a:rPr>
              <a:t>los juicios de apremio que promuevan las municipalidades, en cuyo caso serán competentes los Jueces de Primera Instancia en lo Civil y Comercial</a:t>
            </a:r>
            <a:r>
              <a:rPr lang="es-ES" sz="2400" dirty="0">
                <a:solidFill>
                  <a:schemeClr val="bg1"/>
                </a:solidFill>
              </a:rPr>
              <a:t> o los de Paz que correspondan al domicilio…</a:t>
            </a:r>
            <a:endParaRPr lang="es-AR" sz="2400" dirty="0">
              <a:solidFill>
                <a:schemeClr val="bg1"/>
              </a:solidFill>
            </a:endParaRPr>
          </a:p>
        </p:txBody>
      </p:sp>
    </p:spTree>
    <p:extLst>
      <p:ext uri="{BB962C8B-B14F-4D97-AF65-F5344CB8AC3E}">
        <p14:creationId xmlns:p14="http://schemas.microsoft.com/office/powerpoint/2010/main" val="4048419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C2E272-E66F-4A75-BE81-B4692DCD3095}"/>
              </a:ext>
            </a:extLst>
          </p:cNvPr>
          <p:cNvSpPr>
            <a:spLocks noGrp="1"/>
          </p:cNvSpPr>
          <p:nvPr>
            <p:ph type="title"/>
          </p:nvPr>
        </p:nvSpPr>
        <p:spPr>
          <a:xfrm>
            <a:off x="212573" y="165590"/>
            <a:ext cx="10933481" cy="700684"/>
          </a:xfrm>
        </p:spPr>
        <p:txBody>
          <a:bodyPr/>
          <a:lstStyle/>
          <a:p>
            <a:r>
              <a:rPr lang="es-AR" dirty="0"/>
              <a:t>Actualidad en materia de competencia</a:t>
            </a:r>
          </a:p>
        </p:txBody>
      </p:sp>
      <p:sp>
        <p:nvSpPr>
          <p:cNvPr id="3" name="Marcador de contenido 2">
            <a:extLst>
              <a:ext uri="{FF2B5EF4-FFF2-40B4-BE49-F238E27FC236}">
                <a16:creationId xmlns:a16="http://schemas.microsoft.com/office/drawing/2014/main" id="{C936F253-509E-4D61-99DB-FA08E925E578}"/>
              </a:ext>
            </a:extLst>
          </p:cNvPr>
          <p:cNvSpPr>
            <a:spLocks noGrp="1"/>
          </p:cNvSpPr>
          <p:nvPr>
            <p:ph idx="1"/>
          </p:nvPr>
        </p:nvSpPr>
        <p:spPr>
          <a:xfrm>
            <a:off x="212573" y="1395664"/>
            <a:ext cx="11299242" cy="5909911"/>
          </a:xfrm>
        </p:spPr>
        <p:txBody>
          <a:bodyPr>
            <a:normAutofit/>
          </a:bodyPr>
          <a:lstStyle/>
          <a:p>
            <a:r>
              <a:rPr lang="es-ES" sz="2800" dirty="0">
                <a:solidFill>
                  <a:schemeClr val="bg1"/>
                </a:solidFill>
              </a:rPr>
              <a:t>Masivo y acentuado incremento de las ejecuciones tributarias provinciales y municipales </a:t>
            </a:r>
          </a:p>
          <a:p>
            <a:r>
              <a:rPr lang="es-ES" sz="2800" dirty="0">
                <a:solidFill>
                  <a:schemeClr val="bg1"/>
                </a:solidFill>
              </a:rPr>
              <a:t>Juzgados en lo Contencioso Administrativo</a:t>
            </a:r>
          </a:p>
          <a:p>
            <a:r>
              <a:rPr lang="es-ES" sz="2800" dirty="0">
                <a:solidFill>
                  <a:schemeClr val="bg1"/>
                </a:solidFill>
              </a:rPr>
              <a:t> juzgados Civiles y Comerciales</a:t>
            </a:r>
          </a:p>
          <a:p>
            <a:r>
              <a:rPr lang="es-ES" sz="2800" dirty="0">
                <a:solidFill>
                  <a:schemeClr val="bg1"/>
                </a:solidFill>
              </a:rPr>
              <a:t>Juzgados de Paz</a:t>
            </a:r>
          </a:p>
          <a:p>
            <a:r>
              <a:rPr lang="es-ES" sz="2800" dirty="0">
                <a:solidFill>
                  <a:schemeClr val="bg1"/>
                </a:solidFill>
              </a:rPr>
              <a:t> Alteración sustancial:  organización y estructura</a:t>
            </a:r>
          </a:p>
          <a:p>
            <a:pPr marL="0" indent="0">
              <a:buNone/>
            </a:pPr>
            <a:r>
              <a:rPr lang="es-ES" sz="2800" dirty="0">
                <a:solidFill>
                  <a:schemeClr val="bg1"/>
                </a:solidFill>
              </a:rPr>
              <a:t> consecuencias: severas distorsiones, congestionamiento y colapso de los mismos.</a:t>
            </a:r>
          </a:p>
          <a:p>
            <a:pPr marL="0" indent="0">
              <a:buNone/>
            </a:pPr>
            <a:r>
              <a:rPr lang="es-ES" dirty="0">
                <a:solidFill>
                  <a:schemeClr val="bg1"/>
                </a:solidFill>
              </a:rPr>
              <a:t> </a:t>
            </a:r>
            <a:endParaRPr lang="es-AR" dirty="0">
              <a:solidFill>
                <a:schemeClr val="bg1"/>
              </a:solidFill>
            </a:endParaRPr>
          </a:p>
        </p:txBody>
      </p:sp>
    </p:spTree>
    <p:extLst>
      <p:ext uri="{BB962C8B-B14F-4D97-AF65-F5344CB8AC3E}">
        <p14:creationId xmlns:p14="http://schemas.microsoft.com/office/powerpoint/2010/main" val="29086075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8B0698-5EF9-4139-A40F-80371CEDBBDA}"/>
              </a:ext>
            </a:extLst>
          </p:cNvPr>
          <p:cNvSpPr>
            <a:spLocks noGrp="1"/>
          </p:cNvSpPr>
          <p:nvPr>
            <p:ph type="ctrTitle"/>
          </p:nvPr>
        </p:nvSpPr>
        <p:spPr>
          <a:xfrm>
            <a:off x="1030721" y="317634"/>
            <a:ext cx="8430913" cy="1097280"/>
          </a:xfrm>
        </p:spPr>
        <p:txBody>
          <a:bodyPr>
            <a:normAutofit fontScale="90000"/>
          </a:bodyPr>
          <a:lstStyle/>
          <a:p>
            <a:r>
              <a:rPr lang="es-AR" dirty="0"/>
              <a:t/>
            </a:r>
            <a:br>
              <a:rPr lang="es-AR" dirty="0"/>
            </a:br>
            <a:r>
              <a:rPr lang="es-AR" dirty="0"/>
              <a:t/>
            </a:r>
            <a:br>
              <a:rPr lang="es-AR" dirty="0"/>
            </a:br>
            <a:r>
              <a:rPr lang="es-AR" dirty="0"/>
              <a:t/>
            </a:r>
            <a:br>
              <a:rPr lang="es-AR" dirty="0"/>
            </a:br>
            <a:r>
              <a:rPr lang="es-AR" dirty="0"/>
              <a:t>especialidad en la materia</a:t>
            </a:r>
          </a:p>
        </p:txBody>
      </p:sp>
      <p:sp>
        <p:nvSpPr>
          <p:cNvPr id="3" name="Subtítulo 2">
            <a:extLst>
              <a:ext uri="{FF2B5EF4-FFF2-40B4-BE49-F238E27FC236}">
                <a16:creationId xmlns:a16="http://schemas.microsoft.com/office/drawing/2014/main" id="{80E44F4E-2149-4456-91D7-E786329CFF9E}"/>
              </a:ext>
            </a:extLst>
          </p:cNvPr>
          <p:cNvSpPr>
            <a:spLocks noGrp="1"/>
          </p:cNvSpPr>
          <p:nvPr>
            <p:ph type="subTitle" idx="1"/>
          </p:nvPr>
        </p:nvSpPr>
        <p:spPr>
          <a:xfrm>
            <a:off x="299201" y="1347537"/>
            <a:ext cx="11751628" cy="5192829"/>
          </a:xfrm>
        </p:spPr>
        <p:txBody>
          <a:bodyPr>
            <a:normAutofit fontScale="92500"/>
          </a:bodyPr>
          <a:lstStyle/>
          <a:p>
            <a:pPr marL="457200" indent="-457200">
              <a:buFont typeface="Arial" panose="020B0604020202020204" pitchFamily="34" charset="0"/>
              <a:buChar char="•"/>
            </a:pPr>
            <a:endParaRPr lang="es-ES" sz="2800" dirty="0">
              <a:solidFill>
                <a:schemeClr val="bg1"/>
              </a:solidFill>
            </a:endParaRPr>
          </a:p>
          <a:p>
            <a:pPr marL="457200" indent="-457200">
              <a:buFont typeface="Arial" panose="020B0604020202020204" pitchFamily="34" charset="0"/>
              <a:buChar char="•"/>
            </a:pPr>
            <a:r>
              <a:rPr lang="es-ES" sz="2800" dirty="0">
                <a:solidFill>
                  <a:schemeClr val="bg1"/>
                </a:solidFill>
              </a:rPr>
              <a:t>Realizar una política de mayor control fiscal tendiente a agilizar los procesos judiciales de cobro de los tributos</a:t>
            </a:r>
          </a:p>
          <a:p>
            <a:endParaRPr lang="es-ES" sz="2800" dirty="0">
              <a:solidFill>
                <a:schemeClr val="bg1"/>
              </a:solidFill>
            </a:endParaRPr>
          </a:p>
          <a:p>
            <a:pPr marL="457200" indent="-457200">
              <a:buFont typeface="Arial" panose="020B0604020202020204" pitchFamily="34" charset="0"/>
              <a:buChar char="•"/>
            </a:pPr>
            <a:r>
              <a:rPr lang="es-ES" sz="2800" dirty="0">
                <a:solidFill>
                  <a:schemeClr val="bg1"/>
                </a:solidFill>
              </a:rPr>
              <a:t>Generar,  un mayor ingreso a partir de un seguimiento más inmediato y especializado. </a:t>
            </a:r>
          </a:p>
          <a:p>
            <a:endParaRPr lang="es-ES" sz="2800" dirty="0">
              <a:solidFill>
                <a:schemeClr val="bg1"/>
              </a:solidFill>
            </a:endParaRPr>
          </a:p>
          <a:p>
            <a:r>
              <a:rPr lang="es-ES" sz="2800" dirty="0">
                <a:solidFill>
                  <a:schemeClr val="bg1"/>
                </a:solidFill>
              </a:rPr>
              <a:t>*  Cumplimiento de la manda constitucional bonaerense (art. 15) que hace a la garantía de la tutela judicial efectiva, permitiendo un acceso rápido y eficaz de los contribuyentes morosos a los órganos judiciales</a:t>
            </a:r>
          </a:p>
          <a:p>
            <a:endParaRPr lang="es-AR" dirty="0"/>
          </a:p>
        </p:txBody>
      </p:sp>
    </p:spTree>
    <p:extLst>
      <p:ext uri="{BB962C8B-B14F-4D97-AF65-F5344CB8AC3E}">
        <p14:creationId xmlns:p14="http://schemas.microsoft.com/office/powerpoint/2010/main" val="2628991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B063C94-243E-40F8-A851-E63CAE3ED375}"/>
              </a:ext>
            </a:extLst>
          </p:cNvPr>
          <p:cNvSpPr>
            <a:spLocks noGrp="1"/>
          </p:cNvSpPr>
          <p:nvPr>
            <p:ph type="ctrTitle"/>
          </p:nvPr>
        </p:nvSpPr>
        <p:spPr>
          <a:xfrm>
            <a:off x="607210" y="1070230"/>
            <a:ext cx="8001000" cy="671943"/>
          </a:xfrm>
        </p:spPr>
        <p:txBody>
          <a:bodyPr>
            <a:normAutofit fontScale="90000"/>
          </a:bodyPr>
          <a:lstStyle/>
          <a:p>
            <a:r>
              <a:rPr lang="es-AR" dirty="0"/>
              <a:t>Administración tributaria</a:t>
            </a:r>
          </a:p>
        </p:txBody>
      </p:sp>
      <p:sp>
        <p:nvSpPr>
          <p:cNvPr id="5" name="Subtítulo 4">
            <a:extLst>
              <a:ext uri="{FF2B5EF4-FFF2-40B4-BE49-F238E27FC236}">
                <a16:creationId xmlns:a16="http://schemas.microsoft.com/office/drawing/2014/main" id="{182BCDD9-1E25-41A8-8150-BFBAB889248C}"/>
              </a:ext>
            </a:extLst>
          </p:cNvPr>
          <p:cNvSpPr>
            <a:spLocks noGrp="1"/>
          </p:cNvSpPr>
          <p:nvPr>
            <p:ph type="subTitle" idx="1"/>
          </p:nvPr>
        </p:nvSpPr>
        <p:spPr>
          <a:xfrm>
            <a:off x="684212" y="2568477"/>
            <a:ext cx="10625472" cy="3219293"/>
          </a:xfrm>
        </p:spPr>
        <p:txBody>
          <a:bodyPr/>
          <a:lstStyle/>
          <a:p>
            <a:r>
              <a:rPr lang="es-AR" sz="3600" b="1" u="sng" dirty="0">
                <a:solidFill>
                  <a:schemeClr val="bg1"/>
                </a:solidFill>
              </a:rPr>
              <a:t>Objetivo General</a:t>
            </a:r>
            <a:r>
              <a:rPr lang="es-AR" sz="3600" u="sng" dirty="0">
                <a:solidFill>
                  <a:schemeClr val="bg1"/>
                </a:solidFill>
              </a:rPr>
              <a:t>: </a:t>
            </a:r>
          </a:p>
          <a:p>
            <a:endParaRPr lang="es-AR" sz="3600" u="sng" dirty="0">
              <a:solidFill>
                <a:schemeClr val="bg1"/>
              </a:solidFill>
            </a:endParaRPr>
          </a:p>
          <a:p>
            <a:pPr marL="457200" indent="-457200">
              <a:buFontTx/>
              <a:buChar char="-"/>
            </a:pPr>
            <a:r>
              <a:rPr lang="es-AR" sz="2800" b="1" dirty="0">
                <a:solidFill>
                  <a:schemeClr val="bg1"/>
                </a:solidFill>
              </a:rPr>
              <a:t>Optimizar el cumplimiento </a:t>
            </a:r>
            <a:r>
              <a:rPr lang="es-AR" sz="2800" b="1" i="1" u="sng" dirty="0">
                <a:solidFill>
                  <a:schemeClr val="bg1"/>
                </a:solidFill>
              </a:rPr>
              <a:t>voluntario</a:t>
            </a:r>
            <a:r>
              <a:rPr lang="es-AR" sz="2800" b="1" dirty="0">
                <a:solidFill>
                  <a:schemeClr val="bg1"/>
                </a:solidFill>
              </a:rPr>
              <a:t> de la obligación.</a:t>
            </a:r>
          </a:p>
          <a:p>
            <a:pPr marL="457200" indent="-457200">
              <a:buFontTx/>
              <a:buChar char="-"/>
            </a:pPr>
            <a:r>
              <a:rPr lang="es-AR" sz="2800" b="1" dirty="0">
                <a:solidFill>
                  <a:schemeClr val="bg1"/>
                </a:solidFill>
              </a:rPr>
              <a:t>Recursos públicos recaudados en tiempo y forma.</a:t>
            </a:r>
          </a:p>
        </p:txBody>
      </p:sp>
    </p:spTree>
    <p:extLst>
      <p:ext uri="{BB962C8B-B14F-4D97-AF65-F5344CB8AC3E}">
        <p14:creationId xmlns:p14="http://schemas.microsoft.com/office/powerpoint/2010/main" val="2509501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7CCDF1-BC89-40BF-84FD-63131D8EA2E4}"/>
              </a:ext>
            </a:extLst>
          </p:cNvPr>
          <p:cNvSpPr>
            <a:spLocks noGrp="1"/>
          </p:cNvSpPr>
          <p:nvPr>
            <p:ph type="title"/>
          </p:nvPr>
        </p:nvSpPr>
        <p:spPr>
          <a:xfrm>
            <a:off x="347328" y="309968"/>
            <a:ext cx="8534400" cy="806564"/>
          </a:xfrm>
        </p:spPr>
        <p:txBody>
          <a:bodyPr/>
          <a:lstStyle/>
          <a:p>
            <a:r>
              <a:rPr lang="es-AR" dirty="0"/>
              <a:t>LEY 13435</a:t>
            </a:r>
          </a:p>
        </p:txBody>
      </p:sp>
      <p:sp>
        <p:nvSpPr>
          <p:cNvPr id="3" name="Marcador de contenido 2">
            <a:extLst>
              <a:ext uri="{FF2B5EF4-FFF2-40B4-BE49-F238E27FC236}">
                <a16:creationId xmlns:a16="http://schemas.microsoft.com/office/drawing/2014/main" id="{B91C4292-AEAA-4024-B43A-5147CC59A9CC}"/>
              </a:ext>
            </a:extLst>
          </p:cNvPr>
          <p:cNvSpPr>
            <a:spLocks noGrp="1"/>
          </p:cNvSpPr>
          <p:nvPr>
            <p:ph idx="1"/>
          </p:nvPr>
        </p:nvSpPr>
        <p:spPr>
          <a:xfrm>
            <a:off x="214178" y="808521"/>
            <a:ext cx="11621687" cy="5881037"/>
          </a:xfrm>
        </p:spPr>
        <p:txBody>
          <a:bodyPr>
            <a:normAutofit/>
          </a:bodyPr>
          <a:lstStyle/>
          <a:p>
            <a:pPr marL="0" indent="0">
              <a:buNone/>
            </a:pPr>
            <a:r>
              <a:rPr lang="es-AR" sz="2400" dirty="0">
                <a:solidFill>
                  <a:schemeClr val="bg1"/>
                </a:solidFill>
              </a:rPr>
              <a:t>PUBLICADA 19/01/2006</a:t>
            </a:r>
          </a:p>
          <a:p>
            <a:pPr marL="0" indent="0">
              <a:buNone/>
            </a:pPr>
            <a:endParaRPr lang="es-AR" sz="2800" dirty="0">
              <a:solidFill>
                <a:schemeClr val="bg1"/>
              </a:solidFill>
            </a:endParaRPr>
          </a:p>
          <a:p>
            <a:r>
              <a:rPr lang="es-ES" sz="2800" dirty="0">
                <a:solidFill>
                  <a:schemeClr val="bg1"/>
                </a:solidFill>
              </a:rPr>
              <a:t>ART 1.- Créase en el Poder Judicial de la provincia de Buenos Aires, el “Fuero de Ejecuciones Tributarias”, con competencia en las ejecuciones de los créditos fiscales por tributos, sus accesorios y sus multas de la Provincia.. y municipalidades</a:t>
            </a:r>
          </a:p>
          <a:p>
            <a:r>
              <a:rPr lang="es-ES" sz="2800" dirty="0">
                <a:solidFill>
                  <a:schemeClr val="bg1"/>
                </a:solidFill>
              </a:rPr>
              <a:t>ART 2.- Créanse… los Juzgados de Primera Instancia…</a:t>
            </a:r>
          </a:p>
          <a:p>
            <a:r>
              <a:rPr lang="es-ES" sz="2800" dirty="0">
                <a:solidFill>
                  <a:schemeClr val="bg1"/>
                </a:solidFill>
              </a:rPr>
              <a:t>ART 3.- En la ciudad cabecera de cada departamento judicial, tendrá asiento un Juzgado de Primera Instancia de Ejecuciones Tributarias</a:t>
            </a:r>
          </a:p>
        </p:txBody>
      </p:sp>
    </p:spTree>
    <p:extLst>
      <p:ext uri="{BB962C8B-B14F-4D97-AF65-F5344CB8AC3E}">
        <p14:creationId xmlns:p14="http://schemas.microsoft.com/office/powerpoint/2010/main" val="31335524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ABC9A3-918B-48E0-BCE2-DD24EA1BCA8D}"/>
              </a:ext>
            </a:extLst>
          </p:cNvPr>
          <p:cNvSpPr>
            <a:spLocks noGrp="1"/>
          </p:cNvSpPr>
          <p:nvPr>
            <p:ph type="title"/>
          </p:nvPr>
        </p:nvSpPr>
        <p:spPr>
          <a:xfrm>
            <a:off x="289576" y="598727"/>
            <a:ext cx="8534400" cy="1076070"/>
          </a:xfrm>
        </p:spPr>
        <p:txBody>
          <a:bodyPr>
            <a:normAutofit fontScale="90000"/>
          </a:bodyPr>
          <a:lstStyle/>
          <a:p>
            <a:r>
              <a:rPr lang="es-AR" dirty="0"/>
              <a:t>Ley 13617 </a:t>
            </a:r>
            <a:br>
              <a:rPr lang="es-AR" dirty="0"/>
            </a:br>
            <a:r>
              <a:rPr lang="es-AR" dirty="0"/>
              <a:t>secretarias de apremios</a:t>
            </a:r>
          </a:p>
        </p:txBody>
      </p:sp>
      <p:sp>
        <p:nvSpPr>
          <p:cNvPr id="3" name="Marcador de contenido 2">
            <a:extLst>
              <a:ext uri="{FF2B5EF4-FFF2-40B4-BE49-F238E27FC236}">
                <a16:creationId xmlns:a16="http://schemas.microsoft.com/office/drawing/2014/main" id="{0211E0DD-AF6F-49E1-832F-72044634560A}"/>
              </a:ext>
            </a:extLst>
          </p:cNvPr>
          <p:cNvSpPr>
            <a:spLocks noGrp="1"/>
          </p:cNvSpPr>
          <p:nvPr>
            <p:ph idx="1"/>
          </p:nvPr>
        </p:nvSpPr>
        <p:spPr>
          <a:xfrm>
            <a:off x="134754" y="1559294"/>
            <a:ext cx="11964202" cy="5043638"/>
          </a:xfrm>
        </p:spPr>
        <p:txBody>
          <a:bodyPr>
            <a:noAutofit/>
          </a:bodyPr>
          <a:lstStyle/>
          <a:p>
            <a:pPr marL="0" indent="0" algn="just">
              <a:buNone/>
            </a:pPr>
            <a:r>
              <a:rPr lang="es-ES" sz="2400" dirty="0">
                <a:solidFill>
                  <a:schemeClr val="bg1"/>
                </a:solidFill>
              </a:rPr>
              <a:t>ART 1.- Sin perjuicio de lo establecido en el artículo 6º de la Ley 13.435 y hasta la habilitación de los Juzgados de Primera Instancia de Ejecuciones Tributarias, funcionará en el ámbito de cada Juzgado de Primera Instancia en lo Contencioso Administrativo, una (1) Secretaría de las previstas en el artículo 4°.</a:t>
            </a:r>
            <a:r>
              <a:rPr lang="es-ES" sz="2400" dirty="0"/>
              <a:t> </a:t>
            </a:r>
            <a:endParaRPr lang="es-ES" sz="2400" dirty="0">
              <a:solidFill>
                <a:schemeClr val="bg1"/>
              </a:solidFill>
            </a:endParaRPr>
          </a:p>
          <a:p>
            <a:pPr algn="just"/>
            <a:r>
              <a:rPr lang="es-ES" sz="2400" dirty="0">
                <a:solidFill>
                  <a:schemeClr val="bg1"/>
                </a:solidFill>
              </a:rPr>
              <a:t>Estas secretarías momentáneamente a cargo de un auxiliar letrado, pasarán a formar parte del plantel de los Juzgados de Primera Instancia de Ejecuciones Tributarias.</a:t>
            </a:r>
            <a:endParaRPr lang="es-AR" sz="2400" dirty="0">
              <a:solidFill>
                <a:schemeClr val="bg1"/>
              </a:solidFill>
            </a:endParaRPr>
          </a:p>
        </p:txBody>
      </p:sp>
    </p:spTree>
    <p:extLst>
      <p:ext uri="{BB962C8B-B14F-4D97-AF65-F5344CB8AC3E}">
        <p14:creationId xmlns:p14="http://schemas.microsoft.com/office/powerpoint/2010/main" val="24029666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6519AD-1C95-4DA4-91B0-F78BA4EC6E8D}"/>
              </a:ext>
            </a:extLst>
          </p:cNvPr>
          <p:cNvSpPr>
            <a:spLocks noGrp="1"/>
          </p:cNvSpPr>
          <p:nvPr>
            <p:ph type="title"/>
          </p:nvPr>
        </p:nvSpPr>
        <p:spPr>
          <a:xfrm>
            <a:off x="751589" y="5832909"/>
            <a:ext cx="8534400" cy="671629"/>
          </a:xfrm>
        </p:spPr>
        <p:txBody>
          <a:bodyPr/>
          <a:lstStyle/>
          <a:p>
            <a:r>
              <a:rPr lang="es-AR" dirty="0"/>
              <a:t> </a:t>
            </a:r>
          </a:p>
        </p:txBody>
      </p:sp>
      <p:sp>
        <p:nvSpPr>
          <p:cNvPr id="3" name="Marcador de contenido 2">
            <a:extLst>
              <a:ext uri="{FF2B5EF4-FFF2-40B4-BE49-F238E27FC236}">
                <a16:creationId xmlns:a16="http://schemas.microsoft.com/office/drawing/2014/main" id="{C1AFDFC1-7CA5-4DB0-A819-DFEBE63EC758}"/>
              </a:ext>
            </a:extLst>
          </p:cNvPr>
          <p:cNvSpPr>
            <a:spLocks noGrp="1"/>
          </p:cNvSpPr>
          <p:nvPr>
            <p:ph idx="1"/>
          </p:nvPr>
        </p:nvSpPr>
        <p:spPr>
          <a:xfrm>
            <a:off x="144379" y="685800"/>
            <a:ext cx="10857297" cy="5147109"/>
          </a:xfrm>
        </p:spPr>
        <p:txBody>
          <a:bodyPr>
            <a:normAutofit/>
          </a:bodyPr>
          <a:lstStyle/>
          <a:p>
            <a:r>
              <a:rPr lang="es-ES" sz="2800" dirty="0">
                <a:solidFill>
                  <a:schemeClr val="bg1"/>
                </a:solidFill>
              </a:rPr>
              <a:t>….la recaudación de los </a:t>
            </a:r>
            <a:r>
              <a:rPr lang="es-ES" sz="2800" dirty="0" smtClean="0">
                <a:solidFill>
                  <a:schemeClr val="bg1"/>
                </a:solidFill>
              </a:rPr>
              <a:t>tributos </a:t>
            </a:r>
            <a:r>
              <a:rPr lang="es-ES" sz="2800" dirty="0">
                <a:solidFill>
                  <a:schemeClr val="bg1"/>
                </a:solidFill>
              </a:rPr>
              <a:t>es una de las tareas más complejas que lleva a cabo el Estado, y del éxito de ella depende la concreción de los fines de aquél, de ahí que se torne imprescindible contar con elementos que ayuden a lograr </a:t>
            </a:r>
            <a:r>
              <a:rPr lang="es-ES" sz="2800" dirty="0" smtClean="0">
                <a:solidFill>
                  <a:schemeClr val="bg1"/>
                </a:solidFill>
              </a:rPr>
              <a:t>su percepción…</a:t>
            </a:r>
            <a:endParaRPr lang="es-ES" sz="2800" dirty="0">
              <a:solidFill>
                <a:schemeClr val="bg1"/>
              </a:solidFill>
            </a:endParaRPr>
          </a:p>
          <a:p>
            <a:r>
              <a:rPr lang="es-ES" sz="2800" dirty="0">
                <a:solidFill>
                  <a:schemeClr val="bg1"/>
                </a:solidFill>
              </a:rPr>
              <a:t>..el proceso de apremio </a:t>
            </a:r>
            <a:r>
              <a:rPr lang="es-ES" sz="2800" dirty="0" smtClean="0">
                <a:solidFill>
                  <a:schemeClr val="bg1"/>
                </a:solidFill>
              </a:rPr>
              <a:t>busca </a:t>
            </a:r>
            <a:r>
              <a:rPr lang="es-ES" sz="2800" dirty="0">
                <a:solidFill>
                  <a:schemeClr val="bg1"/>
                </a:solidFill>
              </a:rPr>
              <a:t>una mayor celeridad del trámite judicial, adoptando medidas que lo simplifiquen y eviten un dispendio de actividad </a:t>
            </a:r>
            <a:r>
              <a:rPr lang="es-ES" sz="2800" dirty="0" smtClean="0">
                <a:solidFill>
                  <a:schemeClr val="bg1"/>
                </a:solidFill>
              </a:rPr>
              <a:t>jurisdiccional.</a:t>
            </a:r>
            <a:endParaRPr lang="es-AR" sz="2800" dirty="0">
              <a:solidFill>
                <a:schemeClr val="bg1"/>
              </a:solidFill>
            </a:endParaRPr>
          </a:p>
        </p:txBody>
      </p:sp>
    </p:spTree>
    <p:extLst>
      <p:ext uri="{BB962C8B-B14F-4D97-AF65-F5344CB8AC3E}">
        <p14:creationId xmlns:p14="http://schemas.microsoft.com/office/powerpoint/2010/main" val="7660610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D31825-C5BC-4E56-AF9D-6F0EB94823CA}"/>
              </a:ext>
            </a:extLst>
          </p:cNvPr>
          <p:cNvSpPr>
            <a:spLocks noGrp="1"/>
          </p:cNvSpPr>
          <p:nvPr>
            <p:ph type="title"/>
          </p:nvPr>
        </p:nvSpPr>
        <p:spPr/>
        <p:txBody>
          <a:bodyPr/>
          <a:lstStyle/>
          <a:p>
            <a:r>
              <a:rPr lang="es-AR" dirty="0"/>
              <a:t/>
            </a:r>
            <a:br>
              <a:rPr lang="es-AR" dirty="0"/>
            </a:br>
            <a:r>
              <a:rPr lang="es-AR" dirty="0"/>
              <a:t> </a:t>
            </a:r>
          </a:p>
        </p:txBody>
      </p:sp>
      <p:pic>
        <p:nvPicPr>
          <p:cNvPr id="6" name="Marcador de contenido 5">
            <a:extLst>
              <a:ext uri="{FF2B5EF4-FFF2-40B4-BE49-F238E27FC236}">
                <a16:creationId xmlns:a16="http://schemas.microsoft.com/office/drawing/2014/main" id="{AD3D54D6-FBEA-47FE-BE88-8316AB28ED3B}"/>
              </a:ext>
            </a:extLst>
          </p:cNvPr>
          <p:cNvPicPr>
            <a:picLocks noGrp="1" noChangeAspect="1"/>
          </p:cNvPicPr>
          <p:nvPr>
            <p:ph idx="1"/>
          </p:nvPr>
        </p:nvPicPr>
        <p:blipFill>
          <a:blip r:embed="rId3"/>
          <a:stretch>
            <a:fillRect/>
          </a:stretch>
        </p:blipFill>
        <p:spPr>
          <a:xfrm>
            <a:off x="2089150" y="1139825"/>
            <a:ext cx="6910471" cy="5136204"/>
          </a:xfrm>
        </p:spPr>
      </p:pic>
      <p:sp>
        <p:nvSpPr>
          <p:cNvPr id="4" name="Marcador de texto 3">
            <a:extLst>
              <a:ext uri="{FF2B5EF4-FFF2-40B4-BE49-F238E27FC236}">
                <a16:creationId xmlns:a16="http://schemas.microsoft.com/office/drawing/2014/main" id="{5DAEE06F-DCD6-4A40-AC4A-9CCE8C22B720}"/>
              </a:ext>
            </a:extLst>
          </p:cNvPr>
          <p:cNvSpPr>
            <a:spLocks noGrp="1"/>
          </p:cNvSpPr>
          <p:nvPr>
            <p:ph type="body" sz="half" idx="2"/>
          </p:nvPr>
        </p:nvSpPr>
        <p:spPr/>
        <p:txBody>
          <a:bodyPr/>
          <a:lstStyle/>
          <a:p>
            <a:r>
              <a:rPr lang="es-AR" dirty="0"/>
              <a:t>   </a:t>
            </a:r>
          </a:p>
        </p:txBody>
      </p:sp>
    </p:spTree>
    <p:extLst>
      <p:ext uri="{BB962C8B-B14F-4D97-AF65-F5344CB8AC3E}">
        <p14:creationId xmlns:p14="http://schemas.microsoft.com/office/powerpoint/2010/main" val="3750672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687C89A-12BB-4749-9514-508ECD9DF850}"/>
              </a:ext>
            </a:extLst>
          </p:cNvPr>
          <p:cNvSpPr>
            <a:spLocks noGrp="1"/>
          </p:cNvSpPr>
          <p:nvPr>
            <p:ph type="title"/>
          </p:nvPr>
        </p:nvSpPr>
        <p:spPr>
          <a:xfrm>
            <a:off x="482081" y="298383"/>
            <a:ext cx="8534400" cy="952902"/>
          </a:xfrm>
        </p:spPr>
        <p:txBody>
          <a:bodyPr/>
          <a:lstStyle/>
          <a:p>
            <a:r>
              <a:rPr lang="es-AR" dirty="0"/>
              <a:t>Función principal </a:t>
            </a:r>
          </a:p>
        </p:txBody>
      </p:sp>
      <p:sp>
        <p:nvSpPr>
          <p:cNvPr id="5" name="Marcador de contenido 4">
            <a:extLst>
              <a:ext uri="{FF2B5EF4-FFF2-40B4-BE49-F238E27FC236}">
                <a16:creationId xmlns:a16="http://schemas.microsoft.com/office/drawing/2014/main" id="{1A038021-781F-4140-B0D6-A808270FCC4C}"/>
              </a:ext>
            </a:extLst>
          </p:cNvPr>
          <p:cNvSpPr>
            <a:spLocks noGrp="1"/>
          </p:cNvSpPr>
          <p:nvPr>
            <p:ph idx="1"/>
          </p:nvPr>
        </p:nvSpPr>
        <p:spPr>
          <a:xfrm>
            <a:off x="578333" y="1578543"/>
            <a:ext cx="11395493" cy="4533499"/>
          </a:xfrm>
        </p:spPr>
        <p:txBody>
          <a:bodyPr>
            <a:normAutofit/>
          </a:bodyPr>
          <a:lstStyle/>
          <a:p>
            <a:pPr marL="0" indent="0">
              <a:buNone/>
            </a:pPr>
            <a:r>
              <a:rPr lang="es-AR" sz="4400" b="1" u="sng" dirty="0">
                <a:solidFill>
                  <a:schemeClr val="bg1"/>
                </a:solidFill>
              </a:rPr>
              <a:t>Recaudación</a:t>
            </a:r>
            <a:r>
              <a:rPr lang="es-AR" sz="2800" dirty="0">
                <a:solidFill>
                  <a:schemeClr val="bg1"/>
                </a:solidFill>
              </a:rPr>
              <a:t>               Tributos de propia gestión  </a:t>
            </a:r>
          </a:p>
          <a:p>
            <a:pPr marL="0" indent="0">
              <a:buNone/>
            </a:pPr>
            <a:r>
              <a:rPr lang="es-AR" sz="2800" dirty="0">
                <a:solidFill>
                  <a:schemeClr val="bg1"/>
                </a:solidFill>
              </a:rPr>
              <a:t>                                                       Cíclicos o Anticíclicos </a:t>
            </a:r>
          </a:p>
          <a:p>
            <a:pPr marL="0" indent="0">
              <a:buNone/>
            </a:pPr>
            <a:endParaRPr lang="es-AR" sz="2800" dirty="0">
              <a:solidFill>
                <a:schemeClr val="bg1"/>
              </a:solidFill>
            </a:endParaRPr>
          </a:p>
          <a:p>
            <a:pPr marL="0" indent="0">
              <a:buNone/>
            </a:pPr>
            <a:r>
              <a:rPr lang="es-AR" sz="2800" b="1" dirty="0">
                <a:solidFill>
                  <a:schemeClr val="bg1"/>
                </a:solidFill>
              </a:rPr>
              <a:t>Control/ Fiscalización</a:t>
            </a:r>
          </a:p>
          <a:p>
            <a:pPr marL="0" indent="0">
              <a:buNone/>
            </a:pPr>
            <a:endParaRPr lang="es-AR" sz="2800" dirty="0">
              <a:solidFill>
                <a:schemeClr val="bg1"/>
              </a:solidFill>
            </a:endParaRPr>
          </a:p>
          <a:p>
            <a:pPr marL="0" indent="0">
              <a:buNone/>
            </a:pPr>
            <a:r>
              <a:rPr lang="es-AR" sz="2800" b="1" dirty="0">
                <a:solidFill>
                  <a:schemeClr val="bg1"/>
                </a:solidFill>
              </a:rPr>
              <a:t>Cobranzas       (selectiva e implacable)</a:t>
            </a:r>
          </a:p>
          <a:p>
            <a:pPr marL="0" indent="0">
              <a:buNone/>
            </a:pPr>
            <a:endParaRPr lang="es-AR" sz="3600" u="sng" dirty="0"/>
          </a:p>
        </p:txBody>
      </p:sp>
      <p:sp>
        <p:nvSpPr>
          <p:cNvPr id="2" name="Flecha: a la derecha 1">
            <a:extLst>
              <a:ext uri="{FF2B5EF4-FFF2-40B4-BE49-F238E27FC236}">
                <a16:creationId xmlns:a16="http://schemas.microsoft.com/office/drawing/2014/main" id="{4DB9D7E0-10B7-4263-9B81-3167C55C595B}"/>
              </a:ext>
            </a:extLst>
          </p:cNvPr>
          <p:cNvSpPr/>
          <p:nvPr/>
        </p:nvSpPr>
        <p:spPr>
          <a:xfrm>
            <a:off x="2862351" y="5035617"/>
            <a:ext cx="217177" cy="209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3" name="2 Flecha derecha"/>
          <p:cNvSpPr/>
          <p:nvPr/>
        </p:nvSpPr>
        <p:spPr>
          <a:xfrm>
            <a:off x="4850051" y="2055061"/>
            <a:ext cx="699411" cy="2423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Tree>
    <p:extLst>
      <p:ext uri="{BB962C8B-B14F-4D97-AF65-F5344CB8AC3E}">
        <p14:creationId xmlns:p14="http://schemas.microsoft.com/office/powerpoint/2010/main" val="1525313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EC5418-CA7B-40F5-8F31-D6ED7ABD96E7}"/>
              </a:ext>
            </a:extLst>
          </p:cNvPr>
          <p:cNvSpPr>
            <a:spLocks noGrp="1"/>
          </p:cNvSpPr>
          <p:nvPr>
            <p:ph type="title"/>
          </p:nvPr>
        </p:nvSpPr>
        <p:spPr/>
        <p:txBody>
          <a:bodyPr/>
          <a:lstStyle/>
          <a:p>
            <a:r>
              <a:rPr lang="es-AR" dirty="0"/>
              <a:t>Siempre será el objetivo principal de una A.T. saludable</a:t>
            </a:r>
          </a:p>
        </p:txBody>
      </p:sp>
      <p:sp>
        <p:nvSpPr>
          <p:cNvPr id="3" name="Marcador de contenido 2">
            <a:extLst>
              <a:ext uri="{FF2B5EF4-FFF2-40B4-BE49-F238E27FC236}">
                <a16:creationId xmlns:a16="http://schemas.microsoft.com/office/drawing/2014/main" id="{AEB9E130-4BA0-4933-A6E0-0AFCA84121E8}"/>
              </a:ext>
            </a:extLst>
          </p:cNvPr>
          <p:cNvSpPr>
            <a:spLocks noGrp="1"/>
          </p:cNvSpPr>
          <p:nvPr>
            <p:ph idx="1"/>
          </p:nvPr>
        </p:nvSpPr>
        <p:spPr>
          <a:xfrm>
            <a:off x="684212" y="685800"/>
            <a:ext cx="8534400" cy="3801532"/>
          </a:xfrm>
        </p:spPr>
        <p:txBody>
          <a:bodyPr>
            <a:normAutofit/>
          </a:bodyPr>
          <a:lstStyle/>
          <a:p>
            <a:pPr marL="0" indent="0">
              <a:buNone/>
            </a:pPr>
            <a:r>
              <a:rPr lang="es-AR" sz="4400" dirty="0"/>
              <a:t>Etapa preliminar</a:t>
            </a:r>
          </a:p>
          <a:p>
            <a:endParaRPr lang="es-AR" sz="3600" dirty="0"/>
          </a:p>
          <a:p>
            <a:r>
              <a:rPr lang="es-AR" sz="3600" dirty="0"/>
              <a:t>Cobranza administrativa</a:t>
            </a:r>
          </a:p>
          <a:p>
            <a:r>
              <a:rPr lang="es-AR" sz="3600" dirty="0"/>
              <a:t>Pago voluntario del tributo</a:t>
            </a:r>
          </a:p>
        </p:txBody>
      </p:sp>
      <p:sp>
        <p:nvSpPr>
          <p:cNvPr id="4" name="Flecha: hacia abajo 3">
            <a:extLst>
              <a:ext uri="{FF2B5EF4-FFF2-40B4-BE49-F238E27FC236}">
                <a16:creationId xmlns:a16="http://schemas.microsoft.com/office/drawing/2014/main" id="{E3753DBC-8ED8-41A2-AD2C-073C8AFF23BC}"/>
              </a:ext>
            </a:extLst>
          </p:cNvPr>
          <p:cNvSpPr/>
          <p:nvPr/>
        </p:nvSpPr>
        <p:spPr>
          <a:xfrm>
            <a:off x="2377440" y="4100363"/>
            <a:ext cx="484632" cy="5967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2124970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EF31D82-96B5-43E6-96BD-19CD16DCBD56}"/>
              </a:ext>
            </a:extLst>
          </p:cNvPr>
          <p:cNvSpPr>
            <a:spLocks noGrp="1"/>
          </p:cNvSpPr>
          <p:nvPr>
            <p:ph type="title"/>
          </p:nvPr>
        </p:nvSpPr>
        <p:spPr>
          <a:xfrm>
            <a:off x="7085012" y="702644"/>
            <a:ext cx="3657600" cy="529391"/>
          </a:xfrm>
        </p:spPr>
        <p:txBody>
          <a:bodyPr/>
          <a:lstStyle/>
          <a:p>
            <a:r>
              <a:rPr lang="es-AR" dirty="0"/>
              <a:t> </a:t>
            </a:r>
          </a:p>
        </p:txBody>
      </p:sp>
      <p:sp>
        <p:nvSpPr>
          <p:cNvPr id="5" name="Marcador de contenido 4">
            <a:extLst>
              <a:ext uri="{FF2B5EF4-FFF2-40B4-BE49-F238E27FC236}">
                <a16:creationId xmlns:a16="http://schemas.microsoft.com/office/drawing/2014/main" id="{78A530D3-BEE4-443F-8588-C75F372CA161}"/>
              </a:ext>
            </a:extLst>
          </p:cNvPr>
          <p:cNvSpPr>
            <a:spLocks noGrp="1"/>
          </p:cNvSpPr>
          <p:nvPr>
            <p:ph idx="1"/>
          </p:nvPr>
        </p:nvSpPr>
        <p:spPr/>
        <p:txBody>
          <a:bodyPr/>
          <a:lstStyle/>
          <a:p>
            <a:pPr marL="0" indent="0">
              <a:buNone/>
            </a:pPr>
            <a:r>
              <a:rPr lang="es-AR" sz="3200" dirty="0">
                <a:solidFill>
                  <a:schemeClr val="bg1"/>
                </a:solidFill>
              </a:rPr>
              <a:t>CONTACTO CON EL CONTRIBUYENTE</a:t>
            </a:r>
          </a:p>
          <a:p>
            <a:pPr marL="0" indent="0">
              <a:buNone/>
            </a:pPr>
            <a:r>
              <a:rPr lang="es-AR" sz="2400" dirty="0">
                <a:solidFill>
                  <a:schemeClr val="bg1"/>
                </a:solidFill>
              </a:rPr>
              <a:t>alternativas</a:t>
            </a:r>
          </a:p>
          <a:p>
            <a:r>
              <a:rPr lang="es-AR" dirty="0">
                <a:solidFill>
                  <a:schemeClr val="bg1"/>
                </a:solidFill>
              </a:rPr>
              <a:t>Llamadas telefónicas </a:t>
            </a:r>
          </a:p>
          <a:p>
            <a:r>
              <a:rPr lang="es-AR" dirty="0">
                <a:solidFill>
                  <a:schemeClr val="bg1"/>
                </a:solidFill>
              </a:rPr>
              <a:t>Mensajes de WhatsApp</a:t>
            </a:r>
          </a:p>
          <a:p>
            <a:r>
              <a:rPr lang="es-AR" dirty="0">
                <a:solidFill>
                  <a:schemeClr val="bg1"/>
                </a:solidFill>
              </a:rPr>
              <a:t>Mails</a:t>
            </a:r>
          </a:p>
          <a:p>
            <a:r>
              <a:rPr lang="es-AR" dirty="0">
                <a:solidFill>
                  <a:schemeClr val="bg1"/>
                </a:solidFill>
              </a:rPr>
              <a:t>Intimaciones por correo</a:t>
            </a:r>
          </a:p>
          <a:p>
            <a:pPr marL="0" indent="0">
              <a:buNone/>
            </a:pPr>
            <a:endParaRPr lang="es-AR" dirty="0">
              <a:solidFill>
                <a:schemeClr val="bg1"/>
              </a:solidFill>
            </a:endParaRPr>
          </a:p>
          <a:p>
            <a:pPr marL="0" indent="0">
              <a:buNone/>
            </a:pPr>
            <a:r>
              <a:rPr lang="es-AR" dirty="0">
                <a:solidFill>
                  <a:schemeClr val="bg1"/>
                </a:solidFill>
              </a:rPr>
              <a:t>Reacción inmediata</a:t>
            </a:r>
          </a:p>
          <a:p>
            <a:pPr marL="0" indent="0">
              <a:buNone/>
            </a:pPr>
            <a:r>
              <a:rPr lang="es-AR" dirty="0">
                <a:solidFill>
                  <a:schemeClr val="bg1"/>
                </a:solidFill>
              </a:rPr>
              <a:t>“servicio que presta la AT”</a:t>
            </a:r>
          </a:p>
        </p:txBody>
      </p:sp>
      <p:sp>
        <p:nvSpPr>
          <p:cNvPr id="6" name="Marcador de texto 5">
            <a:extLst>
              <a:ext uri="{FF2B5EF4-FFF2-40B4-BE49-F238E27FC236}">
                <a16:creationId xmlns:a16="http://schemas.microsoft.com/office/drawing/2014/main" id="{F94EA6F7-14CE-43B1-A574-071E057EAC55}"/>
              </a:ext>
            </a:extLst>
          </p:cNvPr>
          <p:cNvSpPr>
            <a:spLocks noGrp="1"/>
          </p:cNvSpPr>
          <p:nvPr>
            <p:ph type="body" sz="half" idx="2"/>
          </p:nvPr>
        </p:nvSpPr>
        <p:spPr>
          <a:xfrm>
            <a:off x="7085012" y="1232035"/>
            <a:ext cx="3657600" cy="3069032"/>
          </a:xfrm>
        </p:spPr>
        <p:txBody>
          <a:bodyPr>
            <a:normAutofit/>
          </a:bodyPr>
          <a:lstStyle/>
          <a:p>
            <a:r>
              <a:rPr lang="es-AR" sz="2800" dirty="0">
                <a:solidFill>
                  <a:schemeClr val="bg1"/>
                </a:solidFill>
              </a:rPr>
              <a:t>TRATO AMIGABLE EN BUSCA DEL CUMPLIMIENTO DE LA OBLIGACION TRIBUTARIA</a:t>
            </a:r>
          </a:p>
        </p:txBody>
      </p:sp>
    </p:spTree>
    <p:extLst>
      <p:ext uri="{BB962C8B-B14F-4D97-AF65-F5344CB8AC3E}">
        <p14:creationId xmlns:p14="http://schemas.microsoft.com/office/powerpoint/2010/main" val="2707812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6301A8-7A95-42A1-8FF0-259068F49065}"/>
              </a:ext>
            </a:extLst>
          </p:cNvPr>
          <p:cNvSpPr>
            <a:spLocks noGrp="1"/>
          </p:cNvSpPr>
          <p:nvPr>
            <p:ph type="title"/>
          </p:nvPr>
        </p:nvSpPr>
        <p:spPr>
          <a:xfrm>
            <a:off x="7085011" y="685799"/>
            <a:ext cx="4987246" cy="2091267"/>
          </a:xfrm>
        </p:spPr>
        <p:txBody>
          <a:bodyPr>
            <a:normAutofit/>
          </a:bodyPr>
          <a:lstStyle/>
          <a:p>
            <a:r>
              <a:rPr lang="es-AR" dirty="0"/>
              <a:t>Marco: socioeconómico/cultural/legal/político</a:t>
            </a:r>
          </a:p>
        </p:txBody>
      </p:sp>
      <p:sp>
        <p:nvSpPr>
          <p:cNvPr id="3" name="Marcador de contenido 2">
            <a:extLst>
              <a:ext uri="{FF2B5EF4-FFF2-40B4-BE49-F238E27FC236}">
                <a16:creationId xmlns:a16="http://schemas.microsoft.com/office/drawing/2014/main" id="{7F9F8E62-BA69-40E4-AF72-E7328E377FCB}"/>
              </a:ext>
            </a:extLst>
          </p:cNvPr>
          <p:cNvSpPr>
            <a:spLocks noGrp="1"/>
          </p:cNvSpPr>
          <p:nvPr>
            <p:ph idx="1"/>
          </p:nvPr>
        </p:nvSpPr>
        <p:spPr>
          <a:xfrm>
            <a:off x="684212" y="685800"/>
            <a:ext cx="6168975" cy="5474368"/>
          </a:xfrm>
        </p:spPr>
        <p:txBody>
          <a:bodyPr>
            <a:normAutofit/>
          </a:bodyPr>
          <a:lstStyle/>
          <a:p>
            <a:r>
              <a:rPr lang="es-AR" sz="3200" dirty="0">
                <a:solidFill>
                  <a:schemeClr val="bg1"/>
                </a:solidFill>
              </a:rPr>
              <a:t>Escasez de recursos</a:t>
            </a:r>
          </a:p>
          <a:p>
            <a:r>
              <a:rPr lang="es-AR" sz="3200" dirty="0">
                <a:solidFill>
                  <a:schemeClr val="bg1"/>
                </a:solidFill>
              </a:rPr>
              <a:t>Falta de cultura tributaria</a:t>
            </a:r>
          </a:p>
          <a:p>
            <a:r>
              <a:rPr lang="es-AR" sz="3200" dirty="0">
                <a:solidFill>
                  <a:schemeClr val="bg1"/>
                </a:solidFill>
              </a:rPr>
              <a:t>Potestad tributaria derivada y limitada</a:t>
            </a:r>
          </a:p>
          <a:p>
            <a:r>
              <a:rPr lang="es-AR" sz="3200" dirty="0">
                <a:solidFill>
                  <a:schemeClr val="bg1"/>
                </a:solidFill>
              </a:rPr>
              <a:t>Falta de voluntad política</a:t>
            </a:r>
          </a:p>
          <a:p>
            <a:pPr marL="0" indent="0">
              <a:buNone/>
            </a:pPr>
            <a:endParaRPr lang="es-AR" dirty="0">
              <a:solidFill>
                <a:schemeClr val="bg1"/>
              </a:solidFill>
            </a:endParaRPr>
          </a:p>
          <a:p>
            <a:pPr marL="0" indent="0">
              <a:buNone/>
            </a:pPr>
            <a:r>
              <a:rPr lang="es-AR" sz="4000" dirty="0">
                <a:solidFill>
                  <a:schemeClr val="bg1"/>
                </a:solidFill>
              </a:rPr>
              <a:t>FEDERALISMO FISCAL RESTRINGIDO</a:t>
            </a:r>
          </a:p>
        </p:txBody>
      </p:sp>
      <p:sp>
        <p:nvSpPr>
          <p:cNvPr id="4" name="Marcador de texto 3">
            <a:extLst>
              <a:ext uri="{FF2B5EF4-FFF2-40B4-BE49-F238E27FC236}">
                <a16:creationId xmlns:a16="http://schemas.microsoft.com/office/drawing/2014/main" id="{961C0656-FC2D-4D48-8A71-E9072C313D7B}"/>
              </a:ext>
            </a:extLst>
          </p:cNvPr>
          <p:cNvSpPr>
            <a:spLocks noGrp="1"/>
          </p:cNvSpPr>
          <p:nvPr>
            <p:ph type="body" sz="half" idx="2"/>
          </p:nvPr>
        </p:nvSpPr>
        <p:spPr>
          <a:xfrm>
            <a:off x="7585756" y="3200399"/>
            <a:ext cx="3657600" cy="2091267"/>
          </a:xfrm>
        </p:spPr>
        <p:txBody>
          <a:bodyPr>
            <a:normAutofit/>
          </a:bodyPr>
          <a:lstStyle/>
          <a:p>
            <a:r>
              <a:rPr lang="es-AR" sz="3600" dirty="0">
                <a:solidFill>
                  <a:schemeClr val="bg1"/>
                </a:solidFill>
              </a:rPr>
              <a:t>Desfavorable</a:t>
            </a:r>
          </a:p>
        </p:txBody>
      </p:sp>
    </p:spTree>
    <p:extLst>
      <p:ext uri="{BB962C8B-B14F-4D97-AF65-F5344CB8AC3E}">
        <p14:creationId xmlns:p14="http://schemas.microsoft.com/office/powerpoint/2010/main" val="933956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6F3B81-725A-42BF-B0B2-E6FC841F8770}"/>
              </a:ext>
            </a:extLst>
          </p:cNvPr>
          <p:cNvSpPr>
            <a:spLocks noGrp="1"/>
          </p:cNvSpPr>
          <p:nvPr>
            <p:ph type="title"/>
          </p:nvPr>
        </p:nvSpPr>
        <p:spPr>
          <a:xfrm>
            <a:off x="6679933" y="214162"/>
            <a:ext cx="4716379" cy="1371600"/>
          </a:xfrm>
        </p:spPr>
        <p:txBody>
          <a:bodyPr>
            <a:normAutofit fontScale="90000"/>
          </a:bodyPr>
          <a:lstStyle/>
          <a:p>
            <a:r>
              <a:rPr lang="es-AR" sz="3200" dirty="0"/>
              <a:t>FIN DEL PROCEDIMIENTO ADMINISTRATIVO</a:t>
            </a:r>
          </a:p>
        </p:txBody>
      </p:sp>
      <p:sp>
        <p:nvSpPr>
          <p:cNvPr id="3" name="Marcador de contenido 2">
            <a:extLst>
              <a:ext uri="{FF2B5EF4-FFF2-40B4-BE49-F238E27FC236}">
                <a16:creationId xmlns:a16="http://schemas.microsoft.com/office/drawing/2014/main" id="{8762997D-BE0C-4E2D-B8DB-139B081EA74E}"/>
              </a:ext>
            </a:extLst>
          </p:cNvPr>
          <p:cNvSpPr>
            <a:spLocks noGrp="1"/>
          </p:cNvSpPr>
          <p:nvPr>
            <p:ph idx="1"/>
          </p:nvPr>
        </p:nvSpPr>
        <p:spPr>
          <a:xfrm>
            <a:off x="559084" y="685800"/>
            <a:ext cx="5943601" cy="5308600"/>
          </a:xfrm>
        </p:spPr>
        <p:txBody>
          <a:bodyPr/>
          <a:lstStyle/>
          <a:p>
            <a:pPr marL="0" indent="0">
              <a:buNone/>
            </a:pPr>
            <a:r>
              <a:rPr lang="es-AR" dirty="0">
                <a:solidFill>
                  <a:schemeClr val="bg1"/>
                </a:solidFill>
              </a:rPr>
              <a:t>Notificación e intimación. </a:t>
            </a:r>
          </a:p>
          <a:p>
            <a:pPr marL="0" indent="0">
              <a:buNone/>
            </a:pPr>
            <a:r>
              <a:rPr lang="es-AR" dirty="0">
                <a:solidFill>
                  <a:schemeClr val="bg1"/>
                </a:solidFill>
              </a:rPr>
              <a:t>De gran utilidad por sus efectos.</a:t>
            </a:r>
          </a:p>
          <a:p>
            <a:pPr marL="0" indent="0">
              <a:buNone/>
            </a:pPr>
            <a:r>
              <a:rPr lang="es-AR" dirty="0">
                <a:solidFill>
                  <a:schemeClr val="bg1"/>
                </a:solidFill>
              </a:rPr>
              <a:t>. Informar de las consecuencias</a:t>
            </a:r>
          </a:p>
          <a:p>
            <a:pPr marL="0" indent="0">
              <a:buNone/>
            </a:pPr>
            <a:r>
              <a:rPr lang="es-AR" dirty="0">
                <a:solidFill>
                  <a:schemeClr val="bg1"/>
                </a:solidFill>
              </a:rPr>
              <a:t>. Conveniencia de comparecer</a:t>
            </a:r>
          </a:p>
          <a:p>
            <a:pPr marL="0" indent="0">
              <a:buNone/>
            </a:pPr>
            <a:r>
              <a:rPr lang="es-AR" dirty="0">
                <a:solidFill>
                  <a:schemeClr val="bg1"/>
                </a:solidFill>
              </a:rPr>
              <a:t>. Posibilidad de recurrir (garantía de defensa)</a:t>
            </a:r>
          </a:p>
          <a:p>
            <a:pPr marL="0" indent="0">
              <a:buNone/>
            </a:pPr>
            <a:r>
              <a:rPr lang="es-AR" dirty="0">
                <a:solidFill>
                  <a:schemeClr val="bg1"/>
                </a:solidFill>
              </a:rPr>
              <a:t>. Convencer al contribuyente</a:t>
            </a:r>
          </a:p>
          <a:p>
            <a:pPr marL="0" indent="0">
              <a:buNone/>
            </a:pPr>
            <a:r>
              <a:rPr lang="es-AR" dirty="0">
                <a:solidFill>
                  <a:schemeClr val="bg1"/>
                </a:solidFill>
              </a:rPr>
              <a:t>. </a:t>
            </a:r>
            <a:r>
              <a:rPr lang="es-AR" b="1" dirty="0">
                <a:solidFill>
                  <a:schemeClr val="bg1"/>
                </a:solidFill>
              </a:rPr>
              <a:t>Suspender el plazo de la prescripción</a:t>
            </a:r>
          </a:p>
        </p:txBody>
      </p:sp>
      <p:sp>
        <p:nvSpPr>
          <p:cNvPr id="4" name="Marcador de texto 3">
            <a:extLst>
              <a:ext uri="{FF2B5EF4-FFF2-40B4-BE49-F238E27FC236}">
                <a16:creationId xmlns:a16="http://schemas.microsoft.com/office/drawing/2014/main" id="{967561E1-FDD0-4F95-A035-0486C73DECCB}"/>
              </a:ext>
            </a:extLst>
          </p:cNvPr>
          <p:cNvSpPr>
            <a:spLocks noGrp="1"/>
          </p:cNvSpPr>
          <p:nvPr>
            <p:ph type="body" sz="half" idx="2"/>
          </p:nvPr>
        </p:nvSpPr>
        <p:spPr>
          <a:xfrm>
            <a:off x="6502685" y="2209799"/>
            <a:ext cx="5451892" cy="3286226"/>
          </a:xfrm>
        </p:spPr>
        <p:txBody>
          <a:bodyPr>
            <a:normAutofit/>
          </a:bodyPr>
          <a:lstStyle/>
          <a:p>
            <a:r>
              <a:rPr lang="es-AR" sz="2400" dirty="0"/>
              <a:t>. </a:t>
            </a:r>
            <a:r>
              <a:rPr lang="es-AR" sz="2400" dirty="0">
                <a:solidFill>
                  <a:schemeClr val="bg1"/>
                </a:solidFill>
              </a:rPr>
              <a:t>Por mora en el pago de las tasas</a:t>
            </a:r>
          </a:p>
          <a:p>
            <a:r>
              <a:rPr lang="es-AR" sz="2400" dirty="0">
                <a:solidFill>
                  <a:schemeClr val="bg1"/>
                </a:solidFill>
              </a:rPr>
              <a:t>. Por determinación de oficio</a:t>
            </a:r>
          </a:p>
          <a:p>
            <a:r>
              <a:rPr lang="es-AR" sz="2400" dirty="0">
                <a:solidFill>
                  <a:schemeClr val="bg1"/>
                </a:solidFill>
              </a:rPr>
              <a:t>. Por convenios caídos</a:t>
            </a:r>
          </a:p>
          <a:p>
            <a:r>
              <a:rPr lang="es-AR" sz="2400" dirty="0">
                <a:solidFill>
                  <a:schemeClr val="bg1"/>
                </a:solidFill>
              </a:rPr>
              <a:t>. Reajustes</a:t>
            </a:r>
          </a:p>
          <a:p>
            <a:endParaRPr lang="es-AR" dirty="0"/>
          </a:p>
        </p:txBody>
      </p:sp>
    </p:spTree>
    <p:extLst>
      <p:ext uri="{BB962C8B-B14F-4D97-AF65-F5344CB8AC3E}">
        <p14:creationId xmlns:p14="http://schemas.microsoft.com/office/powerpoint/2010/main" val="3254022810"/>
      </p:ext>
    </p:extLst>
  </p:cSld>
  <p:clrMapOvr>
    <a:masterClrMapping/>
  </p:clrMapOvr>
</p:sld>
</file>

<file path=ppt/theme/theme1.xml><?xml version="1.0" encoding="utf-8"?>
<a:theme xmlns:a="http://schemas.openxmlformats.org/drawingml/2006/main" name="Sector">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2903</TotalTime>
  <Words>2600</Words>
  <Application>Microsoft Office PowerPoint</Application>
  <PresentationFormat>Panorámica</PresentationFormat>
  <Paragraphs>280</Paragraphs>
  <Slides>43</Slides>
  <Notes>31</Notes>
  <HiddenSlides>0</HiddenSlides>
  <MMClips>0</MMClips>
  <ScaleCrop>false</ScaleCrop>
  <HeadingPairs>
    <vt:vector size="8" baseType="variant">
      <vt:variant>
        <vt:lpstr>Fuentes usadas</vt:lpstr>
      </vt:variant>
      <vt:variant>
        <vt:i4>6</vt:i4>
      </vt:variant>
      <vt:variant>
        <vt:lpstr>Tema</vt:lpstr>
      </vt:variant>
      <vt:variant>
        <vt:i4>1</vt:i4>
      </vt:variant>
      <vt:variant>
        <vt:lpstr>Servidores OLE incrustados</vt:lpstr>
      </vt:variant>
      <vt:variant>
        <vt:i4>1</vt:i4>
      </vt:variant>
      <vt:variant>
        <vt:lpstr>Títulos de diapositiva</vt:lpstr>
      </vt:variant>
      <vt:variant>
        <vt:i4>43</vt:i4>
      </vt:variant>
    </vt:vector>
  </HeadingPairs>
  <TitlesOfParts>
    <vt:vector size="51" baseType="lpstr">
      <vt:lpstr>Arial</vt:lpstr>
      <vt:lpstr>Arial Unicode MS</vt:lpstr>
      <vt:lpstr>Calibri</vt:lpstr>
      <vt:lpstr>Century Gothic</vt:lpstr>
      <vt:lpstr>Times New Roman</vt:lpstr>
      <vt:lpstr>Wingdings 3</vt:lpstr>
      <vt:lpstr>Sector</vt:lpstr>
      <vt:lpstr>Objeto empaquetador del shell</vt:lpstr>
      <vt:lpstr>EL JUICIO DE Apremio  Dr. Hernán Alberto gonzález</vt:lpstr>
      <vt:lpstr> </vt:lpstr>
      <vt:lpstr>COBRANZA COACTIVA</vt:lpstr>
      <vt:lpstr>Administración tributaria</vt:lpstr>
      <vt:lpstr>Función principal </vt:lpstr>
      <vt:lpstr>Siempre será el objetivo principal de una A.T. saludable</vt:lpstr>
      <vt:lpstr> </vt:lpstr>
      <vt:lpstr>Marco: socioeconómico/cultural/legal/político</vt:lpstr>
      <vt:lpstr>FIN DEL PROCEDIMIENTO ADMINISTRATIVO</vt:lpstr>
      <vt:lpstr>notificaciones</vt:lpstr>
      <vt:lpstr>Suspensión no es interrupción</vt:lpstr>
      <vt:lpstr> según ordenanza fiscal/ código fiscal pba   Tasa x vence: 31/01/2018………prescribe 31/12/2023 intimación: 31/11/23…….………prescribe 31/12/2024  tiempo total para que opere la prescripción 6 años 11 meses </vt:lpstr>
      <vt:lpstr>Certificado de deuda</vt:lpstr>
      <vt:lpstr>Generacion del titulo ejecutivo </vt:lpstr>
      <vt:lpstr> </vt:lpstr>
      <vt:lpstr>Confección de la Demanda</vt:lpstr>
      <vt:lpstr>Presentación de PowerPoint</vt:lpstr>
      <vt:lpstr>EL JUICIO DE APREMIO    Dr. Martin Javier estanga Dr. Hernan Alberto gonzalez</vt:lpstr>
      <vt:lpstr>Proceso judicial</vt:lpstr>
      <vt:lpstr>MARCO REGULATORIO PROCESO DE Apremio  código fiscal ARTÍCULO 168. El cobro judicial de gravámenes, intereses y multas se practicará conforme al procedimiento establecido por la Ley de Apremio respectiva </vt:lpstr>
      <vt:lpstr>Complemento del la ley 13.406</vt:lpstr>
      <vt:lpstr>Inicio</vt:lpstr>
      <vt:lpstr>Sujeto pasivo    Art 20</vt:lpstr>
      <vt:lpstr>RESPONSABLES SOLIDARIOS</vt:lpstr>
      <vt:lpstr>Extensión responsable solidario</vt:lpstr>
      <vt:lpstr>Medidas cautelares Articulo 6</vt:lpstr>
      <vt:lpstr> CARACTERISTICAS   *ALTO IMPACTO *EFECTIVIDAD *RESPUESTA INMEDIATA DEL CONTRIBUYENTE *económico en términos procesales  </vt:lpstr>
      <vt:lpstr>Mandamiento (Art. 7 y 8)</vt:lpstr>
      <vt:lpstr>Sentencia- cedula de notificación  liquidación- términos  recurso de apelación  </vt:lpstr>
      <vt:lpstr> </vt:lpstr>
      <vt:lpstr>El juicio de apremio    Dr. Hernan Alberto Gonzalez</vt:lpstr>
      <vt:lpstr>Fallo: coca cola c/ municipalidad de la matanza s/pretensión anulatoria- rec. Extraordinario de inaplicabilidad de la ley (09/2022) Suprema Corte de la Provincia de Buenos Aires tribunal de origen: cámara de apelaciones san martín</vt:lpstr>
      <vt:lpstr>cámara de apelaciones de san martín  declara prescriptos los periodos invocados (01/2007 a 10/2009)</vt:lpstr>
      <vt:lpstr>Doctrina de la csjn</vt:lpstr>
      <vt:lpstr>Caducidad de instancia art 18 bis</vt:lpstr>
      <vt:lpstr>Impulso procesal</vt:lpstr>
      <vt:lpstr>COMPETECIA</vt:lpstr>
      <vt:lpstr>Actualidad en materia de competencia</vt:lpstr>
      <vt:lpstr>   especialidad en la materia</vt:lpstr>
      <vt:lpstr>LEY 13435</vt:lpstr>
      <vt:lpstr>Ley 13617  secretarias de apremios</vt:lpstr>
      <vt:lpstr> </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COBRANZA COACTIVA</dc:title>
  <dc:creator>hernan gonzalez</dc:creator>
  <cp:lastModifiedBy>PC-GIAN</cp:lastModifiedBy>
  <cp:revision>151</cp:revision>
  <cp:lastPrinted>2024-06-10T15:53:52Z</cp:lastPrinted>
  <dcterms:created xsi:type="dcterms:W3CDTF">2024-05-30T20:20:16Z</dcterms:created>
  <dcterms:modified xsi:type="dcterms:W3CDTF">2024-07-01T16:20:59Z</dcterms:modified>
</cp:coreProperties>
</file>